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gif" ContentType="image/gif"/>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0"/>
  </p:notesMasterIdLst>
  <p:sldIdLst>
    <p:sldId id="331" r:id="rId2"/>
    <p:sldId id="312" r:id="rId3"/>
    <p:sldId id="346" r:id="rId4"/>
    <p:sldId id="322" r:id="rId5"/>
    <p:sldId id="326" r:id="rId6"/>
    <p:sldId id="327" r:id="rId7"/>
    <p:sldId id="325" r:id="rId8"/>
    <p:sldId id="347" r:id="rId9"/>
  </p:sldIdLst>
  <p:sldSz cx="15544800" cy="100584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95"/>
    <a:srgbClr val="295894"/>
    <a:srgbClr val="FFFFCC"/>
    <a:srgbClr val="9EA374"/>
    <a:srgbClr val="9EA617"/>
    <a:srgbClr val="E7A614"/>
    <a:srgbClr val="D06F1A"/>
    <a:srgbClr val="6377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196" autoAdjust="0"/>
    <p:restoredTop sz="94696"/>
  </p:normalViewPr>
  <p:slideViewPr>
    <p:cSldViewPr>
      <p:cViewPr varScale="1">
        <p:scale>
          <a:sx n="63" d="100"/>
          <a:sy n="63" d="100"/>
        </p:scale>
        <p:origin x="704" y="20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8250" cy="351848"/>
          </a:xfrm>
          <a:prstGeom prst="rect">
            <a:avLst/>
          </a:prstGeom>
        </p:spPr>
        <p:txBody>
          <a:bodyPr vert="horz" lIns="58235" tIns="29118" rIns="58235" bIns="29118" rtlCol="0"/>
          <a:lstStyle>
            <a:lvl1pPr algn="l">
              <a:defRPr sz="800"/>
            </a:lvl1pPr>
          </a:lstStyle>
          <a:p>
            <a:endParaRPr lang="en-US"/>
          </a:p>
        </p:txBody>
      </p:sp>
      <p:sp>
        <p:nvSpPr>
          <p:cNvPr id="3" name="Date Placeholder 2"/>
          <p:cNvSpPr>
            <a:spLocks noGrp="1"/>
          </p:cNvSpPr>
          <p:nvPr>
            <p:ph type="dt" idx="1"/>
          </p:nvPr>
        </p:nvSpPr>
        <p:spPr>
          <a:xfrm>
            <a:off x="5266251" y="0"/>
            <a:ext cx="4028250" cy="351848"/>
          </a:xfrm>
          <a:prstGeom prst="rect">
            <a:avLst/>
          </a:prstGeom>
        </p:spPr>
        <p:txBody>
          <a:bodyPr vert="horz" lIns="58235" tIns="29118" rIns="58235" bIns="29118" rtlCol="0"/>
          <a:lstStyle>
            <a:lvl1pPr algn="r">
              <a:defRPr sz="800"/>
            </a:lvl1pPr>
          </a:lstStyle>
          <a:p>
            <a:fld id="{67EAD4DF-5170-401D-95F8-2EC288EFB4A1}" type="datetimeFigureOut">
              <a:rPr lang="en-US" smtClean="0"/>
              <a:t>2/21/17</a:t>
            </a:fld>
            <a:endParaRPr lang="en-US"/>
          </a:p>
        </p:txBody>
      </p:sp>
      <p:sp>
        <p:nvSpPr>
          <p:cNvPr id="4" name="Slide Image Placeholder 3"/>
          <p:cNvSpPr>
            <a:spLocks noGrp="1" noRot="1" noChangeAspect="1"/>
          </p:cNvSpPr>
          <p:nvPr>
            <p:ph type="sldImg" idx="2"/>
          </p:nvPr>
        </p:nvSpPr>
        <p:spPr>
          <a:xfrm>
            <a:off x="2820988" y="876300"/>
            <a:ext cx="3654425" cy="2365375"/>
          </a:xfrm>
          <a:prstGeom prst="rect">
            <a:avLst/>
          </a:prstGeom>
          <a:noFill/>
          <a:ln w="12700">
            <a:solidFill>
              <a:prstClr val="black"/>
            </a:solidFill>
          </a:ln>
        </p:spPr>
        <p:txBody>
          <a:bodyPr vert="horz" lIns="58235" tIns="29118" rIns="58235" bIns="29118" rtlCol="0" anchor="ctr"/>
          <a:lstStyle/>
          <a:p>
            <a:endParaRPr lang="en-US"/>
          </a:p>
        </p:txBody>
      </p:sp>
      <p:sp>
        <p:nvSpPr>
          <p:cNvPr id="5" name="Notes Placeholder 4"/>
          <p:cNvSpPr>
            <a:spLocks noGrp="1"/>
          </p:cNvSpPr>
          <p:nvPr>
            <p:ph type="body" sz="quarter" idx="3"/>
          </p:nvPr>
        </p:nvSpPr>
        <p:spPr>
          <a:xfrm>
            <a:off x="929451" y="3373534"/>
            <a:ext cx="7437500" cy="2760566"/>
          </a:xfrm>
          <a:prstGeom prst="rect">
            <a:avLst/>
          </a:prstGeom>
        </p:spPr>
        <p:txBody>
          <a:bodyPr vert="horz" lIns="58235" tIns="29118" rIns="58235" bIns="2911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658552"/>
            <a:ext cx="4028250" cy="351848"/>
          </a:xfrm>
          <a:prstGeom prst="rect">
            <a:avLst/>
          </a:prstGeom>
        </p:spPr>
        <p:txBody>
          <a:bodyPr vert="horz" lIns="58235" tIns="29118" rIns="58235" bIns="29118" rtlCol="0" anchor="b"/>
          <a:lstStyle>
            <a:lvl1pPr algn="l">
              <a:defRPr sz="800"/>
            </a:lvl1pPr>
          </a:lstStyle>
          <a:p>
            <a:endParaRPr lang="en-US"/>
          </a:p>
        </p:txBody>
      </p:sp>
      <p:sp>
        <p:nvSpPr>
          <p:cNvPr id="7" name="Slide Number Placeholder 6"/>
          <p:cNvSpPr>
            <a:spLocks noGrp="1"/>
          </p:cNvSpPr>
          <p:nvPr>
            <p:ph type="sldNum" sz="quarter" idx="5"/>
          </p:nvPr>
        </p:nvSpPr>
        <p:spPr>
          <a:xfrm>
            <a:off x="5266251" y="6658552"/>
            <a:ext cx="4028250" cy="351848"/>
          </a:xfrm>
          <a:prstGeom prst="rect">
            <a:avLst/>
          </a:prstGeom>
        </p:spPr>
        <p:txBody>
          <a:bodyPr vert="horz" lIns="58235" tIns="29118" rIns="58235" bIns="29118" rtlCol="0" anchor="b"/>
          <a:lstStyle>
            <a:lvl1pPr algn="r">
              <a:defRPr sz="800"/>
            </a:lvl1pPr>
          </a:lstStyle>
          <a:p>
            <a:fld id="{F2C3524B-5DD6-43B1-8618-FF3E5ABD6CA3}" type="slidenum">
              <a:rPr lang="en-US" smtClean="0"/>
              <a:t>‹#›</a:t>
            </a:fld>
            <a:endParaRPr lang="en-US"/>
          </a:p>
        </p:txBody>
      </p:sp>
    </p:spTree>
    <p:extLst>
      <p:ext uri="{BB962C8B-B14F-4D97-AF65-F5344CB8AC3E}">
        <p14:creationId xmlns:p14="http://schemas.microsoft.com/office/powerpoint/2010/main" val="453752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165860" y="3118104"/>
            <a:ext cx="13213080" cy="211226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331720" y="5632704"/>
            <a:ext cx="10881360" cy="25146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F5BE33B-71C4-49DF-82A0-8BECD3B777A7}" type="datetime1">
              <a:rPr lang="en-US" smtClean="0"/>
              <a:t>2/21/17</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00" b="0" i="0">
                <a:solidFill>
                  <a:srgbClr val="231F20"/>
                </a:solidFill>
                <a:latin typeface="Arial Narrow"/>
                <a:cs typeface="Arial Narrow"/>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EA2B4851-4DA3-4B83-BE5A-F83F97F1DB6B}" type="datetime1">
              <a:rPr lang="en-US" smtClean="0"/>
              <a:t>2/21/17</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00" b="0" i="0">
                <a:solidFill>
                  <a:srgbClr val="231F20"/>
                </a:solidFill>
                <a:latin typeface="Arial Narrow"/>
                <a:cs typeface="Arial Narrow"/>
              </a:defRPr>
            </a:lvl1pPr>
          </a:lstStyle>
          <a:p>
            <a:endParaRPr/>
          </a:p>
        </p:txBody>
      </p:sp>
      <p:sp>
        <p:nvSpPr>
          <p:cNvPr id="3" name="Holder 3"/>
          <p:cNvSpPr>
            <a:spLocks noGrp="1"/>
          </p:cNvSpPr>
          <p:nvPr>
            <p:ph sz="half" idx="2"/>
          </p:nvPr>
        </p:nvSpPr>
        <p:spPr>
          <a:xfrm>
            <a:off x="777240" y="2313432"/>
            <a:ext cx="6761988" cy="66385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8392307" y="2356062"/>
            <a:ext cx="6747509" cy="6193155"/>
          </a:xfrm>
          <a:prstGeom prst="rect">
            <a:avLst/>
          </a:prstGeom>
        </p:spPr>
        <p:txBody>
          <a:bodyPr wrap="square" lIns="0" tIns="0" rIns="0" bIns="0">
            <a:spAutoFit/>
          </a:bodyPr>
          <a:lstStyle>
            <a:lvl1pPr>
              <a:defRPr sz="1400" b="1" i="0">
                <a:solidFill>
                  <a:srgbClr val="231F20"/>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3D08C97B-0CEF-4CC6-BB95-045E7579C5BD}" type="datetime1">
              <a:rPr lang="en-US" smtClean="0"/>
              <a:t>2/21/17</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00" b="0" i="0">
                <a:solidFill>
                  <a:srgbClr val="231F20"/>
                </a:solidFill>
                <a:latin typeface="Arial Narrow"/>
                <a:cs typeface="Arial Narrow"/>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85B81B27-4055-483F-90AB-6BF587137BA6}" type="datetime1">
              <a:rPr lang="en-US" smtClean="0"/>
              <a:t>2/21/17</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AB77EEEE-2004-4CC7-B71F-C0C19E05A8BD}" type="datetime1">
              <a:rPr lang="en-US" smtClean="0"/>
              <a:t>2/21/17</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47700" y="519549"/>
            <a:ext cx="14249400" cy="697230"/>
          </a:xfrm>
          <a:prstGeom prst="rect">
            <a:avLst/>
          </a:prstGeom>
        </p:spPr>
        <p:txBody>
          <a:bodyPr wrap="square" lIns="0" tIns="0" rIns="0" bIns="0">
            <a:spAutoFit/>
          </a:bodyPr>
          <a:lstStyle>
            <a:lvl1pPr>
              <a:defRPr sz="4500" b="0" i="0">
                <a:solidFill>
                  <a:srgbClr val="231F20"/>
                </a:solidFill>
                <a:latin typeface="Arial Narrow"/>
                <a:cs typeface="Arial Narrow"/>
              </a:defRPr>
            </a:lvl1pPr>
          </a:lstStyle>
          <a:p>
            <a:endParaRPr/>
          </a:p>
        </p:txBody>
      </p:sp>
      <p:sp>
        <p:nvSpPr>
          <p:cNvPr id="3" name="Holder 3"/>
          <p:cNvSpPr>
            <a:spLocks noGrp="1"/>
          </p:cNvSpPr>
          <p:nvPr>
            <p:ph type="body" idx="1"/>
          </p:nvPr>
        </p:nvSpPr>
        <p:spPr>
          <a:xfrm>
            <a:off x="850233" y="1996701"/>
            <a:ext cx="13844333" cy="610743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5285232" y="9354312"/>
            <a:ext cx="4974336" cy="5029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777240" y="9354312"/>
            <a:ext cx="3575304" cy="502920"/>
          </a:xfrm>
          <a:prstGeom prst="rect">
            <a:avLst/>
          </a:prstGeom>
        </p:spPr>
        <p:txBody>
          <a:bodyPr wrap="square" lIns="0" tIns="0" rIns="0" bIns="0">
            <a:spAutoFit/>
          </a:bodyPr>
          <a:lstStyle>
            <a:lvl1pPr algn="l">
              <a:defRPr>
                <a:solidFill>
                  <a:schemeClr val="tx1">
                    <a:tint val="75000"/>
                  </a:schemeClr>
                </a:solidFill>
              </a:defRPr>
            </a:lvl1pPr>
          </a:lstStyle>
          <a:p>
            <a:fld id="{0F31C66F-D7D4-447F-8712-2C9664EDC140}" type="datetime1">
              <a:rPr lang="en-US" smtClean="0"/>
              <a:t>2/21/17</a:t>
            </a:fld>
            <a:endParaRPr lang="en-US"/>
          </a:p>
        </p:txBody>
      </p:sp>
      <p:sp>
        <p:nvSpPr>
          <p:cNvPr id="6" name="Holder 6"/>
          <p:cNvSpPr>
            <a:spLocks noGrp="1"/>
          </p:cNvSpPr>
          <p:nvPr>
            <p:ph type="sldNum" sz="quarter" idx="7"/>
          </p:nvPr>
        </p:nvSpPr>
        <p:spPr>
          <a:xfrm>
            <a:off x="11192256" y="9354312"/>
            <a:ext cx="3575304" cy="5029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microsoft.com/office/2007/relationships/hdphoto" Target="../media/hdphoto1.wdp"/><Relationship Id="rId5" Type="http://schemas.openxmlformats.org/officeDocument/2006/relationships/image" Target="../media/image3.png"/><Relationship Id="rId6" Type="http://schemas.openxmlformats.org/officeDocument/2006/relationships/image" Target="../media/image4.jpg"/><Relationship Id="rId7" Type="http://schemas.openxmlformats.org/officeDocument/2006/relationships/image" Target="../media/image5.png"/><Relationship Id="rId8" Type="http://schemas.openxmlformats.org/officeDocument/2006/relationships/image" Target="../media/image6.gif"/><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5" Type="http://schemas.openxmlformats.org/officeDocument/2006/relationships/image" Target="../media/image10.gif"/><Relationship Id="rId6" Type="http://schemas.openxmlformats.org/officeDocument/2006/relationships/image" Target="../media/image11.jpeg"/><Relationship Id="rId7" Type="http://schemas.openxmlformats.org/officeDocument/2006/relationships/image" Target="../media/image12.png"/><Relationship Id="rId1" Type="http://schemas.openxmlformats.org/officeDocument/2006/relationships/slideLayout" Target="../slideLayouts/slideLayout5.xml"/><Relationship Id="rId2"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5" Type="http://schemas.openxmlformats.org/officeDocument/2006/relationships/image" Target="../media/image10.gif"/><Relationship Id="rId6" Type="http://schemas.openxmlformats.org/officeDocument/2006/relationships/image" Target="../media/image11.jpeg"/><Relationship Id="rId7" Type="http://schemas.openxmlformats.org/officeDocument/2006/relationships/image" Target="../media/image12.png"/><Relationship Id="rId1" Type="http://schemas.openxmlformats.org/officeDocument/2006/relationships/slideLayout" Target="../slideLayouts/slideLayout5.xml"/><Relationship Id="rId2"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png"/><Relationship Id="rId3" Type="http://schemas.openxmlformats.org/officeDocument/2006/relationships/image" Target="../media/image10.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png"/><Relationship Id="rId3" Type="http://schemas.openxmlformats.org/officeDocument/2006/relationships/image" Target="../media/image10.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png"/><Relationship Id="rId3" Type="http://schemas.openxmlformats.org/officeDocument/2006/relationships/image" Target="../media/image10.gif"/></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0.gif"/><Relationship Id="rId1" Type="http://schemas.openxmlformats.org/officeDocument/2006/relationships/slideLayout" Target="../slideLayouts/slideLayout5.xml"/><Relationship Id="rId2"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5.emf"/><Relationship Id="rId1" Type="http://schemas.openxmlformats.org/officeDocument/2006/relationships/vmlDrawing" Target="../drawings/vmlDrawing1.vml"/><Relationship Id="rId2"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0" y="-2691037"/>
            <a:ext cx="7543800" cy="11252755"/>
          </a:xfrm>
          <a:prstGeom prst="rect">
            <a:avLst/>
          </a:prstGeom>
        </p:spPr>
      </p:pic>
      <p:pic>
        <p:nvPicPr>
          <p:cNvPr id="9" name="Picture 8"/>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6000"/>
                    </a14:imgEffect>
                  </a14:imgLayer>
                </a14:imgProps>
              </a:ext>
              <a:ext uri="{28A0092B-C50C-407E-A947-70E740481C1C}">
                <a14:useLocalDpi xmlns:a14="http://schemas.microsoft.com/office/drawing/2010/main" val="0"/>
              </a:ext>
            </a:extLst>
          </a:blip>
          <a:srcRect r="4833" b="5611"/>
          <a:stretch/>
        </p:blipFill>
        <p:spPr>
          <a:xfrm>
            <a:off x="8001000" y="4535541"/>
            <a:ext cx="9885844" cy="5522859"/>
          </a:xfrm>
          <a:prstGeom prst="rect">
            <a:avLst/>
          </a:prstGeom>
        </p:spPr>
      </p:pic>
      <p:pic>
        <p:nvPicPr>
          <p:cNvPr id="10" name="Picture 9"/>
          <p:cNvPicPr>
            <a:picLocks noChangeAspect="1"/>
          </p:cNvPicPr>
          <p:nvPr/>
        </p:nvPicPr>
        <p:blipFill rotWithShape="1">
          <a:blip r:embed="rId5"/>
          <a:srcRect l="14583" t="18755" r="59413" b="21852"/>
          <a:stretch/>
        </p:blipFill>
        <p:spPr>
          <a:xfrm>
            <a:off x="-1136985" y="5792553"/>
            <a:ext cx="9145114" cy="5866046"/>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087" y="-190746"/>
            <a:ext cx="8974949" cy="5983299"/>
          </a:xfrm>
          <a:prstGeom prst="rect">
            <a:avLst/>
          </a:prstGeom>
        </p:spPr>
      </p:pic>
      <p:sp>
        <p:nvSpPr>
          <p:cNvPr id="5" name="Slide Number Placeholder 4"/>
          <p:cNvSpPr>
            <a:spLocks noGrp="1"/>
          </p:cNvSpPr>
          <p:nvPr>
            <p:ph type="sldNum" sz="quarter" idx="7"/>
          </p:nvPr>
        </p:nvSpPr>
        <p:spPr/>
        <p:txBody>
          <a:bodyPr/>
          <a:lstStyle/>
          <a:p>
            <a:fld id="{B6F15528-21DE-4FAA-801E-634DDDAF4B2B}" type="slidenum">
              <a:rPr lang="en-US" smtClean="0"/>
              <a:t>1</a:t>
            </a:fld>
            <a:endParaRPr lang="en-US"/>
          </a:p>
        </p:txBody>
      </p:sp>
      <p:sp>
        <p:nvSpPr>
          <p:cNvPr id="8" name="object 12"/>
          <p:cNvSpPr txBox="1"/>
          <p:nvPr/>
        </p:nvSpPr>
        <p:spPr>
          <a:xfrm>
            <a:off x="3694430" y="6516180"/>
            <a:ext cx="7964170" cy="492443"/>
          </a:xfrm>
          <a:prstGeom prst="rect">
            <a:avLst/>
          </a:prstGeom>
        </p:spPr>
        <p:txBody>
          <a:bodyPr vert="horz" wrap="square" lIns="0" tIns="0" rIns="0" bIns="0" rtlCol="0">
            <a:spAutoFit/>
          </a:bodyPr>
          <a:lstStyle/>
          <a:p>
            <a:pPr algn="ctr"/>
            <a:r>
              <a:rPr lang="en-US" sz="800" dirty="0"/>
              <a:t>All information provided is confidential, conceptual, for discussion and/or illustrative purposes only, and subject to change by McWhinney Real Estate Services, Inc. or its affiliates without notice.  Financial information, expenses, and projections include estimates, assumptions, and forward looking statements which may not prove to be correct and which involve risks.  Plans, specifications, amenities, features, availability, amounts, prices, and other elements are also subject to change.  All information is provided without representation or warranty, and may not be relied upon for any purpose.</a:t>
            </a: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7800" y="4343400"/>
            <a:ext cx="5294015" cy="1990648"/>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25490" y="8359226"/>
            <a:ext cx="3135352" cy="1546774"/>
          </a:xfrm>
          <a:prstGeom prst="rect">
            <a:avLst/>
          </a:prstGeom>
        </p:spPr>
      </p:pic>
      <p:sp>
        <p:nvSpPr>
          <p:cNvPr id="14" name="Rectangle 13"/>
          <p:cNvSpPr/>
          <p:nvPr/>
        </p:nvSpPr>
        <p:spPr>
          <a:xfrm>
            <a:off x="10136023" y="9689068"/>
            <a:ext cx="5020157" cy="369332"/>
          </a:xfrm>
          <a:prstGeom prst="rect">
            <a:avLst/>
          </a:prstGeom>
        </p:spPr>
        <p:txBody>
          <a:bodyPr wrap="none">
            <a:spAutoFit/>
          </a:bodyPr>
          <a:lstStyle/>
          <a:p>
            <a:pPr marL="12700" algn="r">
              <a:lnSpc>
                <a:spcPct val="100000"/>
              </a:lnSpc>
            </a:pPr>
            <a:r>
              <a:rPr lang="en-US" b="1" spc="-70" dirty="0">
                <a:solidFill>
                  <a:schemeClr val="bg1"/>
                </a:solidFill>
                <a:cs typeface="Calibri"/>
              </a:rPr>
              <a:t>David Crowder, GM of Centerra   </a:t>
            </a:r>
            <a:r>
              <a:rPr lang="en-US" b="1" spc="35" dirty="0">
                <a:solidFill>
                  <a:schemeClr val="bg1"/>
                </a:solidFill>
                <a:cs typeface="Calibri"/>
              </a:rPr>
              <a:t>|   January 26, 2016</a:t>
            </a:r>
            <a:endParaRPr lang="en-US" dirty="0">
              <a:solidFill>
                <a:schemeClr val="bg1"/>
              </a:solidFill>
              <a:cs typeface="Calibri"/>
            </a:endParaRPr>
          </a:p>
        </p:txBody>
      </p:sp>
    </p:spTree>
    <p:extLst>
      <p:ext uri="{BB962C8B-B14F-4D97-AF65-F5344CB8AC3E}">
        <p14:creationId xmlns:p14="http://schemas.microsoft.com/office/powerpoint/2010/main" val="185570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8042964" y="4191000"/>
            <a:ext cx="7501836" cy="954364"/>
          </a:xfrm>
          <a:prstGeom prst="rect">
            <a:avLst/>
          </a:prstGeom>
          <a:solidFill>
            <a:srgbClr val="005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12"/>
          <p:cNvSpPr txBox="1"/>
          <p:nvPr/>
        </p:nvSpPr>
        <p:spPr>
          <a:xfrm>
            <a:off x="228600" y="9481872"/>
            <a:ext cx="12291059" cy="369332"/>
          </a:xfrm>
          <a:prstGeom prst="rect">
            <a:avLst/>
          </a:prstGeom>
        </p:spPr>
        <p:txBody>
          <a:bodyPr vert="horz" wrap="square" lIns="0" tIns="0" rIns="0" bIns="0" rtlCol="0">
            <a:spAutoFit/>
          </a:bodyPr>
          <a:lstStyle/>
          <a:p>
            <a:r>
              <a:rPr lang="en-US" sz="800" dirty="0"/>
              <a:t>All information provided is confidential, conceptual, for discussion and/or illustrative purposes only, and subject to change by McWhinney Real Estate Services, Inc. or its affiliates without notice.  Financial information, expenses, and projections include estimates, assumptions, and forward looking statements which may not prove to be correct and which involve risks.  Plans, specifications, amenities, features, availability, amounts, prices, and other elements are also subject to change.  All information is provided without representation or warranty, and may not be relied upon for any purpose.</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41416" y="9030720"/>
            <a:ext cx="2247900" cy="820484"/>
          </a:xfrm>
          <a:prstGeom prst="rect">
            <a:avLst/>
          </a:prstGeom>
        </p:spPr>
      </p:pic>
      <p:sp>
        <p:nvSpPr>
          <p:cNvPr id="6" name="object 3"/>
          <p:cNvSpPr txBox="1"/>
          <p:nvPr/>
        </p:nvSpPr>
        <p:spPr>
          <a:xfrm>
            <a:off x="613771" y="2095499"/>
            <a:ext cx="6863581" cy="10814627"/>
          </a:xfrm>
          <a:prstGeom prst="rect">
            <a:avLst/>
          </a:prstGeom>
        </p:spPr>
        <p:txBody>
          <a:bodyPr vert="horz" wrap="square" lIns="0" tIns="0" rIns="0" bIns="0" rtlCol="0">
            <a:spAutoFit/>
          </a:bodyPr>
          <a:lstStyle/>
          <a:p>
            <a:pPr marL="298450" marR="5080" indent="-285750">
              <a:lnSpc>
                <a:spcPct val="111100"/>
              </a:lnSpc>
              <a:spcBef>
                <a:spcPts val="600"/>
              </a:spcBef>
              <a:buFont typeface="Arial" panose="020B0604020202020204" pitchFamily="34" charset="0"/>
              <a:buChar char="•"/>
            </a:pPr>
            <a:r>
              <a:rPr lang="en-US" sz="2400" spc="-5" dirty="0">
                <a:solidFill>
                  <a:srgbClr val="231F20"/>
                </a:solidFill>
                <a:cs typeface="Tahoma"/>
              </a:rPr>
              <a:t>Active Projects Include:</a:t>
            </a:r>
          </a:p>
          <a:p>
            <a:pPr marL="755650" marR="5080" lvl="1" indent="-285750">
              <a:lnSpc>
                <a:spcPct val="111100"/>
              </a:lnSpc>
              <a:spcBef>
                <a:spcPts val="600"/>
              </a:spcBef>
              <a:buFont typeface="Arial" panose="020B0604020202020204" pitchFamily="34" charset="0"/>
              <a:buChar char="•"/>
            </a:pPr>
            <a:r>
              <a:rPr lang="en-US" sz="2400" spc="-5" dirty="0">
                <a:solidFill>
                  <a:srgbClr val="231F20"/>
                </a:solidFill>
                <a:cs typeface="Tahoma"/>
              </a:rPr>
              <a:t>Recently completed Hahn’s Peak II </a:t>
            </a:r>
            <a:br>
              <a:rPr lang="en-US" sz="2400" spc="-5" dirty="0">
                <a:solidFill>
                  <a:srgbClr val="231F20"/>
                </a:solidFill>
                <a:cs typeface="Tahoma"/>
              </a:rPr>
            </a:br>
            <a:r>
              <a:rPr lang="en-US" sz="2400" spc="-5" dirty="0">
                <a:solidFill>
                  <a:srgbClr val="231F20"/>
                </a:solidFill>
                <a:cs typeface="Tahoma"/>
              </a:rPr>
              <a:t>(56k SF Class A)</a:t>
            </a:r>
          </a:p>
          <a:p>
            <a:pPr marL="755650" marR="5080" lvl="1" indent="-285750">
              <a:lnSpc>
                <a:spcPct val="111100"/>
              </a:lnSpc>
              <a:spcBef>
                <a:spcPts val="600"/>
              </a:spcBef>
              <a:buFont typeface="Arial" panose="020B0604020202020204" pitchFamily="34" charset="0"/>
              <a:buChar char="•"/>
            </a:pPr>
            <a:r>
              <a:rPr lang="en-US" sz="2400" spc="-5" dirty="0">
                <a:solidFill>
                  <a:srgbClr val="231F20"/>
                </a:solidFill>
                <a:cs typeface="Tahoma"/>
              </a:rPr>
              <a:t>Agrium US Headquarters on Parcel 206 – 1,200 employees at completion (122k SF Class A) and supporting infrastructure</a:t>
            </a:r>
          </a:p>
          <a:p>
            <a:pPr marL="755650" marR="5080" lvl="1" indent="-285750">
              <a:lnSpc>
                <a:spcPct val="111100"/>
              </a:lnSpc>
              <a:spcBef>
                <a:spcPts val="600"/>
              </a:spcBef>
              <a:buFont typeface="Arial" panose="020B0604020202020204" pitchFamily="34" charset="0"/>
              <a:buChar char="•"/>
            </a:pPr>
            <a:r>
              <a:rPr lang="en-US" sz="2400" spc="-5" dirty="0">
                <a:solidFill>
                  <a:srgbClr val="231F20"/>
                </a:solidFill>
                <a:cs typeface="Tahoma"/>
              </a:rPr>
              <a:t>The Lakes Residential MPC (approx. 800-1000 homes)</a:t>
            </a:r>
          </a:p>
          <a:p>
            <a:pPr marL="755650" marR="5080" lvl="1" indent="-285750">
              <a:lnSpc>
                <a:spcPct val="111100"/>
              </a:lnSpc>
              <a:spcBef>
                <a:spcPts val="600"/>
              </a:spcBef>
              <a:buFont typeface="Arial" panose="020B0604020202020204" pitchFamily="34" charset="0"/>
              <a:buChar char="•"/>
            </a:pPr>
            <a:r>
              <a:rPr lang="en-US" sz="2400" spc="-5" dirty="0">
                <a:solidFill>
                  <a:srgbClr val="231F20"/>
                </a:solidFill>
                <a:cs typeface="Tahoma"/>
              </a:rPr>
              <a:t>Centerra Industrial I (84k SF)</a:t>
            </a:r>
          </a:p>
          <a:p>
            <a:pPr marL="755650" marR="5080" lvl="1" indent="-285750">
              <a:lnSpc>
                <a:spcPct val="111100"/>
              </a:lnSpc>
              <a:spcBef>
                <a:spcPts val="600"/>
              </a:spcBef>
              <a:buFont typeface="Arial" panose="020B0604020202020204" pitchFamily="34" charset="0"/>
              <a:buChar char="•"/>
            </a:pPr>
            <a:r>
              <a:rPr lang="en-US" sz="2400" spc="-5" dirty="0">
                <a:solidFill>
                  <a:srgbClr val="231F20"/>
                </a:solidFill>
                <a:cs typeface="Tahoma"/>
              </a:rPr>
              <a:t>Main Street Skilled Nursing (60k SF on 4.9 acres)</a:t>
            </a:r>
          </a:p>
          <a:p>
            <a:pPr marL="755650" marR="5080" lvl="1" indent="-285750">
              <a:lnSpc>
                <a:spcPct val="111100"/>
              </a:lnSpc>
              <a:spcBef>
                <a:spcPts val="600"/>
              </a:spcBef>
              <a:buFont typeface="Arial" panose="020B0604020202020204" pitchFamily="34" charset="0"/>
              <a:buChar char="•"/>
            </a:pPr>
            <a:r>
              <a:rPr lang="en-US" sz="2400" spc="-5" dirty="0">
                <a:solidFill>
                  <a:srgbClr val="231F20"/>
                </a:solidFill>
                <a:cs typeface="Tahoma"/>
              </a:rPr>
              <a:t>The Flats at Centerra Condos</a:t>
            </a:r>
          </a:p>
          <a:p>
            <a:pPr marL="755650" marR="5080" lvl="1" indent="-285750">
              <a:lnSpc>
                <a:spcPct val="111100"/>
              </a:lnSpc>
              <a:spcBef>
                <a:spcPts val="600"/>
              </a:spcBef>
              <a:buFont typeface="Arial" panose="020B0604020202020204" pitchFamily="34" charset="0"/>
              <a:buChar char="•"/>
            </a:pPr>
            <a:r>
              <a:rPr lang="en-US" sz="2400" spc="-5" dirty="0">
                <a:solidFill>
                  <a:srgbClr val="231F20"/>
                </a:solidFill>
                <a:cs typeface="Tahoma"/>
              </a:rPr>
              <a:t>HPEC Headquarters – Visitor Center</a:t>
            </a:r>
          </a:p>
          <a:p>
            <a:pPr marL="298450" marR="5080" indent="-285750">
              <a:lnSpc>
                <a:spcPct val="111100"/>
              </a:lnSpc>
              <a:spcBef>
                <a:spcPts val="600"/>
              </a:spcBef>
              <a:buFont typeface="Arial" panose="020B0604020202020204" pitchFamily="34" charset="0"/>
              <a:buChar char="•"/>
            </a:pPr>
            <a:endParaRPr lang="en-US" sz="2400" spc="-5" dirty="0">
              <a:solidFill>
                <a:srgbClr val="231F20"/>
              </a:solidFill>
              <a:cs typeface="Tahoma"/>
            </a:endParaRPr>
          </a:p>
          <a:p>
            <a:pPr marL="755650" marR="5080" lvl="1" indent="-285750">
              <a:lnSpc>
                <a:spcPct val="111100"/>
              </a:lnSpc>
              <a:spcBef>
                <a:spcPts val="600"/>
              </a:spcBef>
              <a:buFont typeface="Arial" panose="020B0604020202020204" pitchFamily="34" charset="0"/>
              <a:buChar char="•"/>
            </a:pPr>
            <a:endParaRPr lang="en-US" sz="2400" spc="-5" dirty="0">
              <a:solidFill>
                <a:srgbClr val="231F20"/>
              </a:solidFill>
              <a:cs typeface="Tahoma"/>
            </a:endParaRPr>
          </a:p>
          <a:p>
            <a:pPr marL="755650" marR="5080" lvl="1" indent="-285750">
              <a:lnSpc>
                <a:spcPct val="111100"/>
              </a:lnSpc>
              <a:spcBef>
                <a:spcPts val="600"/>
              </a:spcBef>
              <a:buFont typeface="Arial" panose="020B0604020202020204" pitchFamily="34" charset="0"/>
              <a:buChar char="•"/>
            </a:pPr>
            <a:endParaRPr lang="en-US" sz="2400" spc="-5" dirty="0">
              <a:solidFill>
                <a:srgbClr val="231F20"/>
              </a:solidFill>
              <a:cs typeface="Tahoma"/>
            </a:endParaRPr>
          </a:p>
          <a:p>
            <a:pPr marL="298450" marR="5080" indent="-285750">
              <a:lnSpc>
                <a:spcPct val="111100"/>
              </a:lnSpc>
              <a:spcBef>
                <a:spcPts val="600"/>
              </a:spcBef>
              <a:buFont typeface="Arial" panose="020B0604020202020204" pitchFamily="34" charset="0"/>
              <a:buChar char="•"/>
            </a:pPr>
            <a:endParaRPr lang="en-US" sz="2400" spc="-5" dirty="0">
              <a:solidFill>
                <a:srgbClr val="231F20"/>
              </a:solidFill>
              <a:cs typeface="Tahoma"/>
            </a:endParaRPr>
          </a:p>
          <a:p>
            <a:pPr marL="298450" marR="5080" indent="-285750">
              <a:lnSpc>
                <a:spcPct val="111100"/>
              </a:lnSpc>
              <a:spcBef>
                <a:spcPts val="600"/>
              </a:spcBef>
              <a:buFont typeface="Arial" panose="020B0604020202020204" pitchFamily="34" charset="0"/>
              <a:buChar char="•"/>
            </a:pPr>
            <a:endParaRPr lang="en-US" sz="2400" spc="-5" dirty="0">
              <a:solidFill>
                <a:srgbClr val="231F20"/>
              </a:solidFill>
              <a:cs typeface="Tahoma"/>
            </a:endParaRPr>
          </a:p>
          <a:p>
            <a:pPr marL="298450" marR="5080" indent="-285750">
              <a:lnSpc>
                <a:spcPct val="111100"/>
              </a:lnSpc>
              <a:spcBef>
                <a:spcPts val="600"/>
              </a:spcBef>
              <a:buFont typeface="Arial" panose="020B0604020202020204" pitchFamily="34" charset="0"/>
              <a:buChar char="•"/>
            </a:pPr>
            <a:endParaRPr lang="en-US" sz="2400" spc="-5" dirty="0">
              <a:solidFill>
                <a:srgbClr val="231F20"/>
              </a:solidFill>
              <a:cs typeface="Tahoma"/>
            </a:endParaRPr>
          </a:p>
          <a:p>
            <a:pPr marL="298450" marR="5080" indent="-285750">
              <a:lnSpc>
                <a:spcPct val="111100"/>
              </a:lnSpc>
              <a:spcBef>
                <a:spcPts val="600"/>
              </a:spcBef>
              <a:buFont typeface="Arial" panose="020B0604020202020204" pitchFamily="34" charset="0"/>
              <a:buChar char="•"/>
            </a:pPr>
            <a:endParaRPr lang="en-US" sz="2400" spc="-5" dirty="0">
              <a:solidFill>
                <a:srgbClr val="231F20"/>
              </a:solidFill>
              <a:cs typeface="Tahoma"/>
            </a:endParaRPr>
          </a:p>
          <a:p>
            <a:pPr marL="298450" marR="5080" indent="-285750">
              <a:lnSpc>
                <a:spcPct val="111100"/>
              </a:lnSpc>
              <a:spcBef>
                <a:spcPts val="600"/>
              </a:spcBef>
              <a:buFont typeface="Arial" panose="020B0604020202020204" pitchFamily="34" charset="0"/>
              <a:buChar char="•"/>
            </a:pPr>
            <a:endParaRPr lang="en-US" sz="2400" spc="-5" dirty="0">
              <a:solidFill>
                <a:srgbClr val="231F20"/>
              </a:solidFill>
              <a:cs typeface="Tahoma"/>
            </a:endParaRPr>
          </a:p>
          <a:p>
            <a:pPr marL="298450" marR="5080" indent="-285750">
              <a:lnSpc>
                <a:spcPct val="111100"/>
              </a:lnSpc>
              <a:spcBef>
                <a:spcPts val="600"/>
              </a:spcBef>
              <a:buFont typeface="Arial" panose="020B0604020202020204" pitchFamily="34" charset="0"/>
              <a:buChar char="•"/>
            </a:pPr>
            <a:endParaRPr lang="en-US" sz="2400" spc="-5" dirty="0">
              <a:solidFill>
                <a:srgbClr val="231F20"/>
              </a:solidFill>
              <a:cs typeface="Tahoma"/>
            </a:endParaRPr>
          </a:p>
          <a:p>
            <a:pPr marL="298450" marR="5080" indent="-285750">
              <a:lnSpc>
                <a:spcPct val="111100"/>
              </a:lnSpc>
              <a:spcBef>
                <a:spcPts val="600"/>
              </a:spcBef>
              <a:buFont typeface="Arial" panose="020B0604020202020204" pitchFamily="34" charset="0"/>
              <a:buChar char="•"/>
            </a:pPr>
            <a:endParaRPr lang="en-US" sz="2400" spc="-5" dirty="0">
              <a:solidFill>
                <a:srgbClr val="231F20"/>
              </a:solidFill>
              <a:latin typeface="Tahoma"/>
              <a:cs typeface="Tahoma"/>
            </a:endParaRPr>
          </a:p>
          <a:p>
            <a:pPr marL="298450" marR="5080" indent="-285750">
              <a:lnSpc>
                <a:spcPct val="111100"/>
              </a:lnSpc>
              <a:spcBef>
                <a:spcPts val="600"/>
              </a:spcBef>
              <a:buFont typeface="Arial" panose="020B0604020202020204" pitchFamily="34" charset="0"/>
              <a:buChar char="•"/>
            </a:pPr>
            <a:endParaRPr sz="2400" dirty="0">
              <a:latin typeface="Tahoma"/>
              <a:cs typeface="Tahoma"/>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4833" b="5611"/>
          <a:stretch/>
        </p:blipFill>
        <p:spPr>
          <a:xfrm>
            <a:off x="8042964" y="-1"/>
            <a:ext cx="7501836" cy="419100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63600" y="227076"/>
            <a:ext cx="1790700" cy="584962"/>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381000"/>
            <a:ext cx="2857500" cy="990600"/>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4666" r="11201" b="19177"/>
          <a:stretch/>
        </p:blipFill>
        <p:spPr>
          <a:xfrm>
            <a:off x="8042964" y="4953000"/>
            <a:ext cx="7501837" cy="3886200"/>
          </a:xfrm>
          <a:prstGeom prst="rect">
            <a:avLst/>
          </a:prstGeom>
        </p:spPr>
      </p:pic>
      <p:pic>
        <p:nvPicPr>
          <p:cNvPr id="1026" name="Picture 2" descr="Todd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08091" y="5402538"/>
            <a:ext cx="2114550" cy="6572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7907682" y="4289616"/>
            <a:ext cx="7772400" cy="646331"/>
          </a:xfrm>
          <a:prstGeom prst="rect">
            <a:avLst/>
          </a:prstGeom>
        </p:spPr>
        <p:txBody>
          <a:bodyPr>
            <a:spAutoFit/>
          </a:bodyPr>
          <a:lstStyle/>
          <a:p>
            <a:pPr marL="268605" marR="125730" algn="ctr">
              <a:spcBef>
                <a:spcPts val="600"/>
              </a:spcBef>
            </a:pPr>
            <a:r>
              <a:rPr lang="en-US" dirty="0">
                <a:solidFill>
                  <a:schemeClr val="bg1"/>
                </a:solidFill>
              </a:rPr>
              <a:t>EDUCATED WORKFORCE • SPIRIT OF INNOVATION • TENANT RETENTION LEADING MEDICAL SERVICES • CLASS A • FLEXIBLE SPACE</a:t>
            </a:r>
          </a:p>
        </p:txBody>
      </p:sp>
    </p:spTree>
    <p:extLst>
      <p:ext uri="{BB962C8B-B14F-4D97-AF65-F5344CB8AC3E}">
        <p14:creationId xmlns:p14="http://schemas.microsoft.com/office/powerpoint/2010/main" val="2364183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8042964" y="4191000"/>
            <a:ext cx="7501836" cy="954364"/>
          </a:xfrm>
          <a:prstGeom prst="rect">
            <a:avLst/>
          </a:prstGeom>
          <a:solidFill>
            <a:srgbClr val="005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12"/>
          <p:cNvSpPr txBox="1"/>
          <p:nvPr/>
        </p:nvSpPr>
        <p:spPr>
          <a:xfrm>
            <a:off x="304801" y="9489893"/>
            <a:ext cx="11333930" cy="369332"/>
          </a:xfrm>
          <a:prstGeom prst="rect">
            <a:avLst/>
          </a:prstGeom>
        </p:spPr>
        <p:txBody>
          <a:bodyPr vert="horz" wrap="square" lIns="0" tIns="0" rIns="0" bIns="0" rtlCol="0">
            <a:spAutoFit/>
          </a:bodyPr>
          <a:lstStyle/>
          <a:p>
            <a:r>
              <a:rPr lang="en-US" sz="800" dirty="0"/>
              <a:t>All information provided is confidential, conceptual, for discussion and/or illustrative purposes only, and subject to change by McWhinney Real Estate Services, Inc. or its affiliates without notice.  Financial information, expenses, and projections include estimates, assumptions, and forward looking statements which may not prove to be correct and which involve risks.  Plans, specifications, amenities, features, availability, amounts, prices, and other elements are also subject to change.  All information is provided without representation or warranty, and may not be relied upon for any purpose.</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74741" y="9038741"/>
            <a:ext cx="2247900" cy="820484"/>
          </a:xfrm>
          <a:prstGeom prst="rect">
            <a:avLst/>
          </a:prstGeom>
        </p:spPr>
      </p:pic>
      <p:sp>
        <p:nvSpPr>
          <p:cNvPr id="6" name="object 3"/>
          <p:cNvSpPr txBox="1"/>
          <p:nvPr/>
        </p:nvSpPr>
        <p:spPr>
          <a:xfrm>
            <a:off x="609761" y="2095499"/>
            <a:ext cx="6863581" cy="9994659"/>
          </a:xfrm>
          <a:prstGeom prst="rect">
            <a:avLst/>
          </a:prstGeom>
        </p:spPr>
        <p:txBody>
          <a:bodyPr vert="horz" wrap="square" lIns="0" tIns="0" rIns="0" bIns="0" rtlCol="0">
            <a:spAutoFit/>
          </a:bodyPr>
          <a:lstStyle/>
          <a:p>
            <a:pPr marL="298450" marR="5080" indent="-285750">
              <a:lnSpc>
                <a:spcPct val="111100"/>
              </a:lnSpc>
              <a:spcBef>
                <a:spcPts val="600"/>
              </a:spcBef>
              <a:buFont typeface="Arial" panose="020B0604020202020204" pitchFamily="34" charset="0"/>
              <a:buChar char="•"/>
            </a:pPr>
            <a:r>
              <a:rPr lang="en-US" sz="2400" spc="-5" dirty="0">
                <a:solidFill>
                  <a:srgbClr val="231F20"/>
                </a:solidFill>
                <a:cs typeface="Tahoma"/>
              </a:rPr>
              <a:t>Upcoming:</a:t>
            </a:r>
          </a:p>
          <a:p>
            <a:pPr marL="755650" marR="5080" lvl="1" indent="-285750">
              <a:lnSpc>
                <a:spcPct val="111100"/>
              </a:lnSpc>
              <a:spcBef>
                <a:spcPts val="600"/>
              </a:spcBef>
              <a:buFont typeface="Arial" panose="020B0604020202020204" pitchFamily="34" charset="0"/>
              <a:buChar char="•"/>
            </a:pPr>
            <a:r>
              <a:rPr lang="en-US" sz="2400" spc="-5" dirty="0">
                <a:solidFill>
                  <a:srgbClr val="231F20"/>
                </a:solidFill>
                <a:cs typeface="Tahoma"/>
              </a:rPr>
              <a:t>Mixed Use Development at Parcel 206</a:t>
            </a:r>
          </a:p>
          <a:p>
            <a:pPr marL="755650" marR="5080" lvl="1" indent="-285750">
              <a:lnSpc>
                <a:spcPct val="111100"/>
              </a:lnSpc>
              <a:spcBef>
                <a:spcPts val="600"/>
              </a:spcBef>
              <a:buFont typeface="Arial" panose="020B0604020202020204" pitchFamily="34" charset="0"/>
              <a:buChar char="•"/>
            </a:pPr>
            <a:r>
              <a:rPr lang="en-US" sz="2400" spc="-5" dirty="0">
                <a:solidFill>
                  <a:srgbClr val="231F20"/>
                </a:solidFill>
                <a:cs typeface="Tahoma"/>
              </a:rPr>
              <a:t>420 apartments and Mixed Use Development on Parcels 504</a:t>
            </a:r>
          </a:p>
          <a:p>
            <a:pPr marL="755650" marR="5080" lvl="1" indent="-285750">
              <a:lnSpc>
                <a:spcPct val="111100"/>
              </a:lnSpc>
              <a:spcBef>
                <a:spcPts val="600"/>
              </a:spcBef>
              <a:buFont typeface="Arial" panose="020B0604020202020204" pitchFamily="34" charset="0"/>
              <a:buChar char="•"/>
            </a:pPr>
            <a:r>
              <a:rPr lang="en-US" sz="2400" spc="-5" dirty="0">
                <a:solidFill>
                  <a:srgbClr val="231F20"/>
                </a:solidFill>
                <a:cs typeface="Tahoma"/>
              </a:rPr>
              <a:t>3 hotels on Parcel 505</a:t>
            </a:r>
          </a:p>
          <a:p>
            <a:pPr marL="755650" marR="5080" lvl="1" indent="-285750">
              <a:lnSpc>
                <a:spcPct val="111100"/>
              </a:lnSpc>
              <a:spcBef>
                <a:spcPts val="600"/>
              </a:spcBef>
              <a:buFont typeface="Arial" panose="020B0604020202020204" pitchFamily="34" charset="0"/>
              <a:buChar char="•"/>
            </a:pPr>
            <a:r>
              <a:rPr lang="en-US" sz="2400" spc="-5" dirty="0">
                <a:solidFill>
                  <a:srgbClr val="231F20"/>
                </a:solidFill>
                <a:cs typeface="Tahoma"/>
              </a:rPr>
              <a:t>Expansion of Centerra Industrial</a:t>
            </a:r>
          </a:p>
          <a:p>
            <a:pPr marL="755650" marR="5080" lvl="1" indent="-285750">
              <a:lnSpc>
                <a:spcPct val="111100"/>
              </a:lnSpc>
              <a:spcBef>
                <a:spcPts val="600"/>
              </a:spcBef>
              <a:buFont typeface="Arial" panose="020B0604020202020204" pitchFamily="34" charset="0"/>
              <a:buChar char="•"/>
            </a:pPr>
            <a:r>
              <a:rPr lang="en-US" sz="2400" spc="-5" dirty="0">
                <a:solidFill>
                  <a:srgbClr val="231F20"/>
                </a:solidFill>
                <a:cs typeface="Tahoma"/>
              </a:rPr>
              <a:t>TOD at Kendall and I-25</a:t>
            </a:r>
          </a:p>
          <a:p>
            <a:pPr marL="755650" marR="5080" lvl="1" indent="-285750">
              <a:lnSpc>
                <a:spcPct val="111100"/>
              </a:lnSpc>
              <a:spcBef>
                <a:spcPts val="600"/>
              </a:spcBef>
              <a:buFont typeface="Arial" panose="020B0604020202020204" pitchFamily="34" charset="0"/>
              <a:buChar char="•"/>
            </a:pPr>
            <a:r>
              <a:rPr lang="en-US" sz="2400" spc="-5" dirty="0">
                <a:solidFill>
                  <a:srgbClr val="231F20"/>
                </a:solidFill>
                <a:cs typeface="Tahoma"/>
              </a:rPr>
              <a:t>East Side Residential MPC</a:t>
            </a:r>
          </a:p>
          <a:p>
            <a:pPr marL="755650" marR="5080" lvl="1" indent="-285750">
              <a:lnSpc>
                <a:spcPct val="111100"/>
              </a:lnSpc>
              <a:spcBef>
                <a:spcPts val="600"/>
              </a:spcBef>
              <a:buFont typeface="Arial" panose="020B0604020202020204" pitchFamily="34" charset="0"/>
              <a:buChar char="•"/>
            </a:pPr>
            <a:r>
              <a:rPr lang="en-US" sz="2400" spc="-5" dirty="0">
                <a:solidFill>
                  <a:srgbClr val="231F20"/>
                </a:solidFill>
                <a:cs typeface="Tahoma"/>
              </a:rPr>
              <a:t>CDOT Widening of Crossroads, I-25 Widening  and Kendall Parkway Underpass by 2020</a:t>
            </a:r>
          </a:p>
          <a:p>
            <a:pPr marL="298450" marR="5080" indent="-285750">
              <a:lnSpc>
                <a:spcPct val="111100"/>
              </a:lnSpc>
              <a:spcBef>
                <a:spcPts val="600"/>
              </a:spcBef>
              <a:buFont typeface="Arial" panose="020B0604020202020204" pitchFamily="34" charset="0"/>
              <a:buChar char="•"/>
            </a:pPr>
            <a:endParaRPr lang="en-US" sz="2400" spc="-5" dirty="0">
              <a:solidFill>
                <a:srgbClr val="231F20"/>
              </a:solidFill>
              <a:cs typeface="Tahoma"/>
            </a:endParaRPr>
          </a:p>
          <a:p>
            <a:pPr marL="755650" marR="5080" lvl="1" indent="-285750">
              <a:lnSpc>
                <a:spcPct val="111100"/>
              </a:lnSpc>
              <a:spcBef>
                <a:spcPts val="600"/>
              </a:spcBef>
              <a:buFont typeface="Arial" panose="020B0604020202020204" pitchFamily="34" charset="0"/>
              <a:buChar char="•"/>
            </a:pPr>
            <a:endParaRPr lang="en-US" sz="2400" spc="-5" dirty="0">
              <a:solidFill>
                <a:srgbClr val="231F20"/>
              </a:solidFill>
              <a:cs typeface="Tahoma"/>
            </a:endParaRPr>
          </a:p>
          <a:p>
            <a:pPr marL="755650" marR="5080" lvl="1" indent="-285750">
              <a:lnSpc>
                <a:spcPct val="111100"/>
              </a:lnSpc>
              <a:spcBef>
                <a:spcPts val="600"/>
              </a:spcBef>
              <a:buFont typeface="Arial" panose="020B0604020202020204" pitchFamily="34" charset="0"/>
              <a:buChar char="•"/>
            </a:pPr>
            <a:endParaRPr lang="en-US" sz="2400" spc="-5" dirty="0">
              <a:solidFill>
                <a:srgbClr val="231F20"/>
              </a:solidFill>
              <a:cs typeface="Tahoma"/>
            </a:endParaRPr>
          </a:p>
          <a:p>
            <a:pPr marL="298450" marR="5080" indent="-285750">
              <a:lnSpc>
                <a:spcPct val="111100"/>
              </a:lnSpc>
              <a:spcBef>
                <a:spcPts val="600"/>
              </a:spcBef>
              <a:buFont typeface="Arial" panose="020B0604020202020204" pitchFamily="34" charset="0"/>
              <a:buChar char="•"/>
            </a:pPr>
            <a:endParaRPr lang="en-US" sz="2400" spc="-5" dirty="0">
              <a:solidFill>
                <a:srgbClr val="231F20"/>
              </a:solidFill>
              <a:cs typeface="Tahoma"/>
            </a:endParaRPr>
          </a:p>
          <a:p>
            <a:pPr marL="298450" marR="5080" indent="-285750">
              <a:lnSpc>
                <a:spcPct val="111100"/>
              </a:lnSpc>
              <a:spcBef>
                <a:spcPts val="600"/>
              </a:spcBef>
              <a:buFont typeface="Arial" panose="020B0604020202020204" pitchFamily="34" charset="0"/>
              <a:buChar char="•"/>
            </a:pPr>
            <a:endParaRPr lang="en-US" sz="2400" spc="-5" dirty="0">
              <a:solidFill>
                <a:srgbClr val="231F20"/>
              </a:solidFill>
              <a:cs typeface="Tahoma"/>
            </a:endParaRPr>
          </a:p>
          <a:p>
            <a:pPr marL="298450" marR="5080" indent="-285750">
              <a:lnSpc>
                <a:spcPct val="111100"/>
              </a:lnSpc>
              <a:spcBef>
                <a:spcPts val="600"/>
              </a:spcBef>
              <a:buFont typeface="Arial" panose="020B0604020202020204" pitchFamily="34" charset="0"/>
              <a:buChar char="•"/>
            </a:pPr>
            <a:endParaRPr lang="en-US" sz="2400" spc="-5" dirty="0">
              <a:solidFill>
                <a:srgbClr val="231F20"/>
              </a:solidFill>
              <a:cs typeface="Tahoma"/>
            </a:endParaRPr>
          </a:p>
          <a:p>
            <a:pPr marL="298450" marR="5080" indent="-285750">
              <a:lnSpc>
                <a:spcPct val="111100"/>
              </a:lnSpc>
              <a:spcBef>
                <a:spcPts val="600"/>
              </a:spcBef>
              <a:buFont typeface="Arial" panose="020B0604020202020204" pitchFamily="34" charset="0"/>
              <a:buChar char="•"/>
            </a:pPr>
            <a:endParaRPr lang="en-US" sz="2400" spc="-5" dirty="0">
              <a:solidFill>
                <a:srgbClr val="231F20"/>
              </a:solidFill>
              <a:cs typeface="Tahoma"/>
            </a:endParaRPr>
          </a:p>
          <a:p>
            <a:pPr marL="298450" marR="5080" indent="-285750">
              <a:lnSpc>
                <a:spcPct val="111100"/>
              </a:lnSpc>
              <a:spcBef>
                <a:spcPts val="600"/>
              </a:spcBef>
              <a:buFont typeface="Arial" panose="020B0604020202020204" pitchFamily="34" charset="0"/>
              <a:buChar char="•"/>
            </a:pPr>
            <a:endParaRPr lang="en-US" sz="2400" spc="-5" dirty="0">
              <a:solidFill>
                <a:srgbClr val="231F20"/>
              </a:solidFill>
              <a:cs typeface="Tahoma"/>
            </a:endParaRPr>
          </a:p>
          <a:p>
            <a:pPr marL="298450" marR="5080" indent="-285750">
              <a:lnSpc>
                <a:spcPct val="111100"/>
              </a:lnSpc>
              <a:spcBef>
                <a:spcPts val="600"/>
              </a:spcBef>
              <a:buFont typeface="Arial" panose="020B0604020202020204" pitchFamily="34" charset="0"/>
              <a:buChar char="•"/>
            </a:pPr>
            <a:endParaRPr lang="en-US" sz="2400" spc="-5" dirty="0">
              <a:solidFill>
                <a:srgbClr val="231F20"/>
              </a:solidFill>
              <a:cs typeface="Tahoma"/>
            </a:endParaRPr>
          </a:p>
          <a:p>
            <a:pPr marL="298450" marR="5080" indent="-285750">
              <a:lnSpc>
                <a:spcPct val="111100"/>
              </a:lnSpc>
              <a:spcBef>
                <a:spcPts val="600"/>
              </a:spcBef>
              <a:buFont typeface="Arial" panose="020B0604020202020204" pitchFamily="34" charset="0"/>
              <a:buChar char="•"/>
            </a:pPr>
            <a:endParaRPr lang="en-US" sz="2400" spc="-5" dirty="0">
              <a:solidFill>
                <a:srgbClr val="231F20"/>
              </a:solidFill>
              <a:latin typeface="Tahoma"/>
              <a:cs typeface="Tahoma"/>
            </a:endParaRPr>
          </a:p>
          <a:p>
            <a:pPr marL="298450" marR="5080" indent="-285750">
              <a:lnSpc>
                <a:spcPct val="111100"/>
              </a:lnSpc>
              <a:spcBef>
                <a:spcPts val="600"/>
              </a:spcBef>
              <a:buFont typeface="Arial" panose="020B0604020202020204" pitchFamily="34" charset="0"/>
              <a:buChar char="•"/>
            </a:pPr>
            <a:endParaRPr sz="2400" dirty="0">
              <a:latin typeface="Tahoma"/>
              <a:cs typeface="Tahoma"/>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4833" b="5611"/>
          <a:stretch/>
        </p:blipFill>
        <p:spPr>
          <a:xfrm>
            <a:off x="8042964" y="-1"/>
            <a:ext cx="7501836" cy="419100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63600" y="227076"/>
            <a:ext cx="1790700" cy="584962"/>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519557"/>
            <a:ext cx="2857500" cy="990600"/>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4666" r="11201" b="19177"/>
          <a:stretch/>
        </p:blipFill>
        <p:spPr>
          <a:xfrm>
            <a:off x="8042964" y="4953000"/>
            <a:ext cx="7501837" cy="3886200"/>
          </a:xfrm>
          <a:prstGeom prst="rect">
            <a:avLst/>
          </a:prstGeom>
        </p:spPr>
      </p:pic>
      <p:pic>
        <p:nvPicPr>
          <p:cNvPr id="1026" name="Picture 2" descr="Todd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08091" y="5402538"/>
            <a:ext cx="2114550" cy="6572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7907682" y="4289616"/>
            <a:ext cx="7772400" cy="646331"/>
          </a:xfrm>
          <a:prstGeom prst="rect">
            <a:avLst/>
          </a:prstGeom>
        </p:spPr>
        <p:txBody>
          <a:bodyPr>
            <a:spAutoFit/>
          </a:bodyPr>
          <a:lstStyle/>
          <a:p>
            <a:pPr marL="268605" marR="125730" algn="ctr">
              <a:spcBef>
                <a:spcPts val="600"/>
              </a:spcBef>
            </a:pPr>
            <a:r>
              <a:rPr lang="en-US" dirty="0">
                <a:solidFill>
                  <a:schemeClr val="bg1"/>
                </a:solidFill>
              </a:rPr>
              <a:t>EDUCATED WORKFORCE • SPIRIT OF INNOVATION • TENANT RETENTION LEADING MEDICAL SERVICES • CLASS A • FLEXIBLE SPACE</a:t>
            </a:r>
          </a:p>
        </p:txBody>
      </p:sp>
    </p:spTree>
    <p:extLst>
      <p:ext uri="{BB962C8B-B14F-4D97-AF65-F5344CB8AC3E}">
        <p14:creationId xmlns:p14="http://schemas.microsoft.com/office/powerpoint/2010/main" val="2429879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838200" y="0"/>
            <a:ext cx="14554200" cy="9677400"/>
            <a:chOff x="-457200" y="0"/>
            <a:chExt cx="14554200" cy="9677400"/>
          </a:xfrm>
        </p:grpSpPr>
        <p:pic>
          <p:nvPicPr>
            <p:cNvPr id="12" name="Picture 11"/>
            <p:cNvPicPr>
              <a:picLocks noChangeAspect="1"/>
            </p:cNvPicPr>
            <p:nvPr/>
          </p:nvPicPr>
          <p:blipFill rotWithShape="1">
            <a:blip r:embed="rId2"/>
            <a:srcRect l="8624" r="8042" b="3788"/>
            <a:stretch/>
          </p:blipFill>
          <p:spPr>
            <a:xfrm>
              <a:off x="1524000" y="0"/>
              <a:ext cx="12573000" cy="9677400"/>
            </a:xfrm>
            <a:prstGeom prst="rect">
              <a:avLst/>
            </a:prstGeom>
          </p:spPr>
        </p:pic>
        <p:sp>
          <p:nvSpPr>
            <p:cNvPr id="3" name="Freeform 2"/>
            <p:cNvSpPr/>
            <p:nvPr/>
          </p:nvSpPr>
          <p:spPr>
            <a:xfrm>
              <a:off x="8775510" y="6687403"/>
              <a:ext cx="1310186" cy="914400"/>
            </a:xfrm>
            <a:custGeom>
              <a:avLst/>
              <a:gdLst>
                <a:gd name="connsiteX0" fmla="*/ 163774 w 1310186"/>
                <a:gd name="connsiteY0" fmla="*/ 177421 h 914400"/>
                <a:gd name="connsiteX1" fmla="*/ 354842 w 1310186"/>
                <a:gd name="connsiteY1" fmla="*/ 177421 h 914400"/>
                <a:gd name="connsiteX2" fmla="*/ 518615 w 1310186"/>
                <a:gd name="connsiteY2" fmla="*/ 122830 h 914400"/>
                <a:gd name="connsiteX3" fmla="*/ 682389 w 1310186"/>
                <a:gd name="connsiteY3" fmla="*/ 13648 h 914400"/>
                <a:gd name="connsiteX4" fmla="*/ 777923 w 1310186"/>
                <a:gd name="connsiteY4" fmla="*/ 0 h 914400"/>
                <a:gd name="connsiteX5" fmla="*/ 1009935 w 1310186"/>
                <a:gd name="connsiteY5" fmla="*/ 232012 h 914400"/>
                <a:gd name="connsiteX6" fmla="*/ 1255594 w 1310186"/>
                <a:gd name="connsiteY6" fmla="*/ 504967 h 914400"/>
                <a:gd name="connsiteX7" fmla="*/ 1310186 w 1310186"/>
                <a:gd name="connsiteY7" fmla="*/ 696036 h 914400"/>
                <a:gd name="connsiteX8" fmla="*/ 1310186 w 1310186"/>
                <a:gd name="connsiteY8" fmla="*/ 859809 h 914400"/>
                <a:gd name="connsiteX9" fmla="*/ 573206 w 1310186"/>
                <a:gd name="connsiteY9" fmla="*/ 900752 h 914400"/>
                <a:gd name="connsiteX10" fmla="*/ 327547 w 1310186"/>
                <a:gd name="connsiteY10" fmla="*/ 914400 h 914400"/>
                <a:gd name="connsiteX11" fmla="*/ 177421 w 1310186"/>
                <a:gd name="connsiteY11" fmla="*/ 873457 h 914400"/>
                <a:gd name="connsiteX12" fmla="*/ 95535 w 1310186"/>
                <a:gd name="connsiteY12" fmla="*/ 750627 h 914400"/>
                <a:gd name="connsiteX13" fmla="*/ 95535 w 1310186"/>
                <a:gd name="connsiteY13" fmla="*/ 586854 h 914400"/>
                <a:gd name="connsiteX14" fmla="*/ 27296 w 1310186"/>
                <a:gd name="connsiteY14" fmla="*/ 436728 h 914400"/>
                <a:gd name="connsiteX15" fmla="*/ 0 w 1310186"/>
                <a:gd name="connsiteY15" fmla="*/ 245660 h 914400"/>
                <a:gd name="connsiteX16" fmla="*/ 68239 w 1310186"/>
                <a:gd name="connsiteY16" fmla="*/ 177421 h 914400"/>
                <a:gd name="connsiteX17" fmla="*/ 163774 w 1310186"/>
                <a:gd name="connsiteY17" fmla="*/ 177421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10186" h="914400">
                  <a:moveTo>
                    <a:pt x="163774" y="177421"/>
                  </a:moveTo>
                  <a:lnTo>
                    <a:pt x="354842" y="177421"/>
                  </a:lnTo>
                  <a:lnTo>
                    <a:pt x="518615" y="122830"/>
                  </a:lnTo>
                  <a:lnTo>
                    <a:pt x="682389" y="13648"/>
                  </a:lnTo>
                  <a:lnTo>
                    <a:pt x="777923" y="0"/>
                  </a:lnTo>
                  <a:lnTo>
                    <a:pt x="1009935" y="232012"/>
                  </a:lnTo>
                  <a:lnTo>
                    <a:pt x="1255594" y="504967"/>
                  </a:lnTo>
                  <a:lnTo>
                    <a:pt x="1310186" y="696036"/>
                  </a:lnTo>
                  <a:lnTo>
                    <a:pt x="1310186" y="859809"/>
                  </a:lnTo>
                  <a:lnTo>
                    <a:pt x="573206" y="900752"/>
                  </a:lnTo>
                  <a:lnTo>
                    <a:pt x="327547" y="914400"/>
                  </a:lnTo>
                  <a:lnTo>
                    <a:pt x="177421" y="873457"/>
                  </a:lnTo>
                  <a:lnTo>
                    <a:pt x="95535" y="750627"/>
                  </a:lnTo>
                  <a:lnTo>
                    <a:pt x="95535" y="586854"/>
                  </a:lnTo>
                  <a:lnTo>
                    <a:pt x="27296" y="436728"/>
                  </a:lnTo>
                  <a:lnTo>
                    <a:pt x="0" y="245660"/>
                  </a:lnTo>
                  <a:lnTo>
                    <a:pt x="68239" y="177421"/>
                  </a:lnTo>
                  <a:lnTo>
                    <a:pt x="163774" y="177421"/>
                  </a:lnTo>
                  <a:close/>
                </a:path>
              </a:pathLst>
            </a:custGeom>
            <a:noFill/>
            <a:ln w="76200">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457200" y="2209800"/>
              <a:ext cx="5257800" cy="2985433"/>
            </a:xfrm>
            <a:prstGeom prst="rect">
              <a:avLst/>
            </a:prstGeom>
            <a:solidFill>
              <a:srgbClr val="295894"/>
            </a:solidFill>
            <a:ln>
              <a:noFill/>
            </a:ln>
            <a:effectLst/>
          </p:spPr>
          <p:txBody>
            <a:bodyPr wrap="square" rtlCol="0">
              <a:spAutoFit/>
            </a:bodyPr>
            <a:lstStyle/>
            <a:p>
              <a:endParaRPr lang="en-US" sz="2000" b="1" dirty="0">
                <a:solidFill>
                  <a:schemeClr val="bg1"/>
                </a:solidFill>
              </a:endParaRPr>
            </a:p>
            <a:p>
              <a:pPr marL="457200" indent="-280988">
                <a:buFont typeface="Wingdings" panose="05000000000000000000" pitchFamily="2" charset="2"/>
                <a:buChar char="Ø"/>
              </a:pPr>
              <a:r>
                <a:rPr lang="en-US" sz="2000" b="1" dirty="0">
                  <a:solidFill>
                    <a:schemeClr val="bg1"/>
                  </a:solidFill>
                </a:rPr>
                <a:t>3 Hotels will begin in 2017</a:t>
              </a:r>
              <a:br>
                <a:rPr lang="en-US" sz="2000" b="1" dirty="0">
                  <a:solidFill>
                    <a:schemeClr val="bg1"/>
                  </a:solidFill>
                </a:rPr>
              </a:br>
              <a:endParaRPr lang="en-US" sz="2000" b="1" dirty="0">
                <a:solidFill>
                  <a:schemeClr val="bg1"/>
                </a:solidFill>
              </a:endParaRPr>
            </a:p>
            <a:p>
              <a:pPr marL="457200" indent="-280988">
                <a:buFont typeface="Wingdings" panose="05000000000000000000" pitchFamily="2" charset="2"/>
                <a:buChar char="Ø"/>
              </a:pPr>
              <a:r>
                <a:rPr lang="en-US" sz="2000" b="1" dirty="0">
                  <a:solidFill>
                    <a:schemeClr val="bg1"/>
                  </a:solidFill>
                </a:rPr>
                <a:t>Restaurant Pads Available in late 2017/early 2018</a:t>
              </a:r>
              <a:br>
                <a:rPr lang="en-US" sz="2000" b="1" dirty="0">
                  <a:solidFill>
                    <a:schemeClr val="bg1"/>
                  </a:solidFill>
                </a:rPr>
              </a:br>
              <a:endParaRPr lang="en-US" sz="2000" b="1" dirty="0">
                <a:solidFill>
                  <a:schemeClr val="bg1"/>
                </a:solidFill>
              </a:endParaRPr>
            </a:p>
            <a:p>
              <a:pPr marL="457200" indent="-280988">
                <a:buFont typeface="Wingdings" panose="05000000000000000000" pitchFamily="2" charset="2"/>
                <a:buChar char="Ø"/>
              </a:pPr>
              <a:r>
                <a:rPr lang="en-US" sz="2000" b="1" dirty="0">
                  <a:solidFill>
                    <a:schemeClr val="bg1"/>
                  </a:solidFill>
                </a:rPr>
                <a:t>Planning for an Additional Full Service Hotel/Retail/Entertainment</a:t>
              </a:r>
            </a:p>
            <a:p>
              <a:pPr marL="457200" indent="-457200">
                <a:buFont typeface="Wingdings" panose="05000000000000000000" pitchFamily="2" charset="2"/>
                <a:buChar char="Ø"/>
              </a:pPr>
              <a:endParaRPr lang="en-US" sz="2800" b="1" dirty="0">
                <a:solidFill>
                  <a:srgbClr val="FF0000"/>
                </a:solidFill>
              </a:endParaRPr>
            </a:p>
          </p:txBody>
        </p:sp>
      </p:grpSp>
      <p:sp>
        <p:nvSpPr>
          <p:cNvPr id="7" name="object 2"/>
          <p:cNvSpPr txBox="1">
            <a:spLocks/>
          </p:cNvSpPr>
          <p:nvPr/>
        </p:nvSpPr>
        <p:spPr>
          <a:xfrm>
            <a:off x="533400" y="574882"/>
            <a:ext cx="5207635" cy="692497"/>
          </a:xfrm>
          <a:prstGeom prst="rect">
            <a:avLst/>
          </a:prstGeom>
        </p:spPr>
        <p:txBody>
          <a:bodyPr vert="horz" wrap="square" lIns="0" tIns="0" rIns="0" bIns="0" rtlCol="0">
            <a:spAutoFit/>
          </a:bodyPr>
          <a:lstStyle>
            <a:lvl1pPr>
              <a:defRPr>
                <a:latin typeface="+mj-lt"/>
                <a:ea typeface="+mj-ea"/>
                <a:cs typeface="+mj-cs"/>
              </a:defRPr>
            </a:lvl1pPr>
          </a:lstStyle>
          <a:p>
            <a:pPr marL="12700"/>
            <a:r>
              <a:rPr lang="en-US" sz="4500" spc="95" dirty="0">
                <a:latin typeface="Arial Narrow" panose="020B0606020202030204" pitchFamily="34" charset="0"/>
              </a:rPr>
              <a:t>Parcel 505</a:t>
            </a:r>
            <a:endParaRPr lang="en-US" sz="4500" kern="0" spc="35" dirty="0">
              <a:solidFill>
                <a:sysClr val="windowText" lastClr="000000"/>
              </a:solidFill>
              <a:latin typeface="Arial Narrow" panose="020B0606020202030204" pitchFamily="34" charset="0"/>
            </a:endParaRPr>
          </a:p>
        </p:txBody>
      </p:sp>
      <p:sp>
        <p:nvSpPr>
          <p:cNvPr id="8" name="object 13"/>
          <p:cNvSpPr/>
          <p:nvPr/>
        </p:nvSpPr>
        <p:spPr>
          <a:xfrm>
            <a:off x="533401" y="1259705"/>
            <a:ext cx="2971800" cy="45719"/>
          </a:xfrm>
          <a:custGeom>
            <a:avLst/>
            <a:gdLst/>
            <a:ahLst/>
            <a:cxnLst/>
            <a:rect l="l" t="t" r="r" b="b"/>
            <a:pathLst>
              <a:path w="3721735">
                <a:moveTo>
                  <a:pt x="0" y="0"/>
                </a:moveTo>
                <a:lnTo>
                  <a:pt x="3721608" y="0"/>
                </a:lnTo>
              </a:path>
            </a:pathLst>
          </a:custGeom>
          <a:ln w="25400">
            <a:solidFill>
              <a:srgbClr val="B5001D"/>
            </a:solidFill>
          </a:ln>
        </p:spPr>
        <p:txBody>
          <a:bodyPr wrap="square" lIns="0" tIns="0" rIns="0" bIns="0" rtlCol="0"/>
          <a:lstStyle/>
          <a:p>
            <a:endParaRPr/>
          </a:p>
        </p:txBody>
      </p:sp>
      <p:sp>
        <p:nvSpPr>
          <p:cNvPr id="9" name="Rectangle 8"/>
          <p:cNvSpPr/>
          <p:nvPr/>
        </p:nvSpPr>
        <p:spPr>
          <a:xfrm>
            <a:off x="12801600" y="7969103"/>
            <a:ext cx="2743200" cy="1555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734800" y="381000"/>
            <a:ext cx="38100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96800" y="8763000"/>
            <a:ext cx="2857500" cy="990600"/>
          </a:xfrm>
          <a:prstGeom prst="rect">
            <a:avLst/>
          </a:prstGeom>
        </p:spPr>
      </p:pic>
    </p:spTree>
    <p:extLst>
      <p:ext uri="{BB962C8B-B14F-4D97-AF65-F5344CB8AC3E}">
        <p14:creationId xmlns:p14="http://schemas.microsoft.com/office/powerpoint/2010/main" val="2372909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srcRect l="9129" r="8548" b="3789"/>
          <a:stretch/>
        </p:blipFill>
        <p:spPr>
          <a:xfrm>
            <a:off x="2895600" y="0"/>
            <a:ext cx="12420600" cy="9677400"/>
          </a:xfrm>
          <a:prstGeom prst="rect">
            <a:avLst/>
          </a:prstGeom>
        </p:spPr>
      </p:pic>
      <p:cxnSp>
        <p:nvCxnSpPr>
          <p:cNvPr id="3" name="Straight Connector 2"/>
          <p:cNvCxnSpPr/>
          <p:nvPr/>
        </p:nvCxnSpPr>
        <p:spPr>
          <a:xfrm flipH="1">
            <a:off x="9448800" y="0"/>
            <a:ext cx="152400" cy="9448800"/>
          </a:xfrm>
          <a:prstGeom prst="line">
            <a:avLst/>
          </a:prstGeom>
          <a:ln w="76200">
            <a:solidFill>
              <a:srgbClr val="FF0000"/>
            </a:solidFill>
            <a:headEnd type="triangle" w="med" len="med"/>
            <a:tailEnd type="triangle" w="med" len="med"/>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62000" y="2438400"/>
            <a:ext cx="5257800" cy="5632311"/>
          </a:xfrm>
          <a:prstGeom prst="rect">
            <a:avLst/>
          </a:prstGeom>
          <a:solidFill>
            <a:srgbClr val="005595"/>
          </a:solidFill>
          <a:ln>
            <a:noFill/>
          </a:ln>
          <a:effectLst/>
        </p:spPr>
        <p:txBody>
          <a:bodyPr wrap="square" rtlCol="0">
            <a:spAutoFit/>
          </a:bodyPr>
          <a:lstStyle/>
          <a:p>
            <a:r>
              <a:rPr lang="en-US" sz="2000" b="1" dirty="0">
                <a:solidFill>
                  <a:schemeClr val="bg1"/>
                </a:solidFill>
              </a:rPr>
              <a:t>CDOT’s I-25 Widening Project and TOD Development:</a:t>
            </a:r>
          </a:p>
          <a:p>
            <a:endParaRPr lang="en-US" sz="2000" b="1" dirty="0">
              <a:solidFill>
                <a:schemeClr val="bg1"/>
              </a:solidFill>
            </a:endParaRPr>
          </a:p>
          <a:p>
            <a:pPr marL="285750" indent="-285750">
              <a:buFont typeface="Wingdings" panose="05000000000000000000" pitchFamily="2" charset="2"/>
              <a:buChar char="Ø"/>
            </a:pPr>
            <a:r>
              <a:rPr lang="en-US" sz="2000" b="1" dirty="0">
                <a:solidFill>
                  <a:schemeClr val="bg1"/>
                </a:solidFill>
              </a:rPr>
              <a:t>Beginning in late 2017 – 3 years to complete</a:t>
            </a:r>
            <a:br>
              <a:rPr lang="en-US" sz="2000" b="1" dirty="0">
                <a:solidFill>
                  <a:schemeClr val="bg1"/>
                </a:solidFill>
              </a:rPr>
            </a:br>
            <a:endParaRPr lang="en-US" sz="2000" b="1" dirty="0">
              <a:solidFill>
                <a:schemeClr val="bg1"/>
              </a:solidFill>
            </a:endParaRPr>
          </a:p>
          <a:p>
            <a:pPr marL="285750" indent="-285750">
              <a:buFont typeface="Wingdings" panose="05000000000000000000" pitchFamily="2" charset="2"/>
              <a:buChar char="Ø"/>
            </a:pPr>
            <a:r>
              <a:rPr lang="en-US" sz="2000" b="1" dirty="0">
                <a:solidFill>
                  <a:schemeClr val="bg1"/>
                </a:solidFill>
              </a:rPr>
              <a:t>Widening Crossroads undercrossing to 4-lanes</a:t>
            </a:r>
            <a:br>
              <a:rPr lang="en-US" sz="2000" b="1" dirty="0">
                <a:solidFill>
                  <a:schemeClr val="bg1"/>
                </a:solidFill>
              </a:rPr>
            </a:br>
            <a:endParaRPr lang="en-US" sz="2000" b="1" dirty="0">
              <a:solidFill>
                <a:schemeClr val="bg1"/>
              </a:solidFill>
            </a:endParaRPr>
          </a:p>
          <a:p>
            <a:pPr marL="285750" indent="-285750">
              <a:buFont typeface="Wingdings" panose="05000000000000000000" pitchFamily="2" charset="2"/>
              <a:buChar char="Ø"/>
            </a:pPr>
            <a:r>
              <a:rPr lang="en-US" sz="2000" b="1" dirty="0">
                <a:solidFill>
                  <a:schemeClr val="bg1"/>
                </a:solidFill>
              </a:rPr>
              <a:t>Widening I-25 to 3-lanes in each direction</a:t>
            </a:r>
            <a:br>
              <a:rPr lang="en-US" sz="2000" b="1" dirty="0">
                <a:solidFill>
                  <a:schemeClr val="bg1"/>
                </a:solidFill>
              </a:rPr>
            </a:br>
            <a:endParaRPr lang="en-US" sz="2000" b="1" dirty="0">
              <a:solidFill>
                <a:schemeClr val="bg1"/>
              </a:solidFill>
            </a:endParaRPr>
          </a:p>
          <a:p>
            <a:pPr marL="285750" indent="-285750">
              <a:buFont typeface="Wingdings" panose="05000000000000000000" pitchFamily="2" charset="2"/>
              <a:buChar char="Ø"/>
            </a:pPr>
            <a:r>
              <a:rPr lang="en-US" sz="2000" b="1" dirty="0">
                <a:solidFill>
                  <a:schemeClr val="bg1"/>
                </a:solidFill>
              </a:rPr>
              <a:t>Construction of Kendall </a:t>
            </a:r>
            <a:br>
              <a:rPr lang="en-US" sz="2000" b="1" dirty="0">
                <a:solidFill>
                  <a:schemeClr val="bg1"/>
                </a:solidFill>
              </a:rPr>
            </a:br>
            <a:r>
              <a:rPr lang="en-US" sz="2000" b="1" dirty="0">
                <a:solidFill>
                  <a:schemeClr val="bg1"/>
                </a:solidFill>
              </a:rPr>
              <a:t>undercrossing</a:t>
            </a:r>
            <a:br>
              <a:rPr lang="en-US" sz="2000" b="1" dirty="0">
                <a:solidFill>
                  <a:schemeClr val="bg1"/>
                </a:solidFill>
              </a:rPr>
            </a:br>
            <a:endParaRPr lang="en-US" sz="2000" b="1" dirty="0">
              <a:solidFill>
                <a:schemeClr val="bg1"/>
              </a:solidFill>
            </a:endParaRPr>
          </a:p>
          <a:p>
            <a:pPr marL="285750" indent="-285750">
              <a:buFont typeface="Wingdings" panose="05000000000000000000" pitchFamily="2" charset="2"/>
              <a:buChar char="Ø"/>
            </a:pPr>
            <a:r>
              <a:rPr lang="en-US" sz="2000" b="1" dirty="0">
                <a:solidFill>
                  <a:schemeClr val="bg1"/>
                </a:solidFill>
              </a:rPr>
              <a:t>Bus Rapid Transit (BRT) Station at Kendall/I-25</a:t>
            </a:r>
            <a:br>
              <a:rPr lang="en-US" sz="2000" b="1" dirty="0">
                <a:solidFill>
                  <a:schemeClr val="bg1"/>
                </a:solidFill>
              </a:rPr>
            </a:br>
            <a:endParaRPr lang="en-US" sz="2000" b="1" dirty="0">
              <a:solidFill>
                <a:schemeClr val="bg1"/>
              </a:solidFill>
            </a:endParaRPr>
          </a:p>
          <a:p>
            <a:pPr marL="285750" indent="-285750">
              <a:buFont typeface="Wingdings" panose="05000000000000000000" pitchFamily="2" charset="2"/>
              <a:buChar char="Ø"/>
            </a:pPr>
            <a:r>
              <a:rPr lang="en-US" sz="2000" b="1" dirty="0">
                <a:solidFill>
                  <a:schemeClr val="bg1"/>
                </a:solidFill>
              </a:rPr>
              <a:t>TOD – Transit Oriented Development to Leverage BRT</a:t>
            </a:r>
          </a:p>
        </p:txBody>
      </p:sp>
      <p:sp>
        <p:nvSpPr>
          <p:cNvPr id="8" name="5-Point Star 7"/>
          <p:cNvSpPr/>
          <p:nvPr/>
        </p:nvSpPr>
        <p:spPr>
          <a:xfrm>
            <a:off x="9144000" y="-228600"/>
            <a:ext cx="914400" cy="914400"/>
          </a:xfrm>
          <a:prstGeom prst="star5">
            <a:avLst/>
          </a:prstGeom>
          <a:noFill/>
          <a:ln>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7665720" y="2225040"/>
            <a:ext cx="1714500" cy="1813560"/>
          </a:xfrm>
          <a:custGeom>
            <a:avLst/>
            <a:gdLst>
              <a:gd name="connsiteX0" fmla="*/ 175260 w 1714500"/>
              <a:gd name="connsiteY0" fmla="*/ 15240 h 1813560"/>
              <a:gd name="connsiteX1" fmla="*/ 0 w 1714500"/>
              <a:gd name="connsiteY1" fmla="*/ 396240 h 1813560"/>
              <a:gd name="connsiteX2" fmla="*/ 30480 w 1714500"/>
              <a:gd name="connsiteY2" fmla="*/ 525780 h 1813560"/>
              <a:gd name="connsiteX3" fmla="*/ 83820 w 1714500"/>
              <a:gd name="connsiteY3" fmla="*/ 784860 h 1813560"/>
              <a:gd name="connsiteX4" fmla="*/ 137160 w 1714500"/>
              <a:gd name="connsiteY4" fmla="*/ 1021080 h 1813560"/>
              <a:gd name="connsiteX5" fmla="*/ 106680 w 1714500"/>
              <a:gd name="connsiteY5" fmla="*/ 1348740 h 1813560"/>
              <a:gd name="connsiteX6" fmla="*/ 769620 w 1714500"/>
              <a:gd name="connsiteY6" fmla="*/ 1691640 h 1813560"/>
              <a:gd name="connsiteX7" fmla="*/ 1028700 w 1714500"/>
              <a:gd name="connsiteY7" fmla="*/ 1668780 h 1813560"/>
              <a:gd name="connsiteX8" fmla="*/ 1097280 w 1714500"/>
              <a:gd name="connsiteY8" fmla="*/ 1767840 h 1813560"/>
              <a:gd name="connsiteX9" fmla="*/ 1272540 w 1714500"/>
              <a:gd name="connsiteY9" fmla="*/ 1813560 h 1813560"/>
              <a:gd name="connsiteX10" fmla="*/ 1607820 w 1714500"/>
              <a:gd name="connsiteY10" fmla="*/ 1775460 h 1813560"/>
              <a:gd name="connsiteX11" fmla="*/ 1714500 w 1714500"/>
              <a:gd name="connsiteY11" fmla="*/ 1783080 h 1813560"/>
              <a:gd name="connsiteX12" fmla="*/ 1706880 w 1714500"/>
              <a:gd name="connsiteY12" fmla="*/ 1333500 h 1813560"/>
              <a:gd name="connsiteX13" fmla="*/ 1478280 w 1714500"/>
              <a:gd name="connsiteY13" fmla="*/ 1257300 h 1813560"/>
              <a:gd name="connsiteX14" fmla="*/ 1310640 w 1714500"/>
              <a:gd name="connsiteY14" fmla="*/ 1066800 h 1813560"/>
              <a:gd name="connsiteX15" fmla="*/ 1082040 w 1714500"/>
              <a:gd name="connsiteY15" fmla="*/ 830580 h 1813560"/>
              <a:gd name="connsiteX16" fmla="*/ 960120 w 1714500"/>
              <a:gd name="connsiteY16" fmla="*/ 640080 h 1813560"/>
              <a:gd name="connsiteX17" fmla="*/ 716280 w 1714500"/>
              <a:gd name="connsiteY17" fmla="*/ 419100 h 1813560"/>
              <a:gd name="connsiteX18" fmla="*/ 419100 w 1714500"/>
              <a:gd name="connsiteY18" fmla="*/ 160020 h 1813560"/>
              <a:gd name="connsiteX19" fmla="*/ 228600 w 1714500"/>
              <a:gd name="connsiteY19" fmla="*/ 0 h 1813560"/>
              <a:gd name="connsiteX20" fmla="*/ 175260 w 1714500"/>
              <a:gd name="connsiteY20" fmla="*/ 15240 h 1813560"/>
              <a:gd name="connsiteX0" fmla="*/ 175260 w 1714500"/>
              <a:gd name="connsiteY0" fmla="*/ 15240 h 1813560"/>
              <a:gd name="connsiteX1" fmla="*/ 0 w 1714500"/>
              <a:gd name="connsiteY1" fmla="*/ 396240 h 1813560"/>
              <a:gd name="connsiteX2" fmla="*/ 30480 w 1714500"/>
              <a:gd name="connsiteY2" fmla="*/ 525780 h 1813560"/>
              <a:gd name="connsiteX3" fmla="*/ 83820 w 1714500"/>
              <a:gd name="connsiteY3" fmla="*/ 784860 h 1813560"/>
              <a:gd name="connsiteX4" fmla="*/ 137160 w 1714500"/>
              <a:gd name="connsiteY4" fmla="*/ 1021080 h 1813560"/>
              <a:gd name="connsiteX5" fmla="*/ 106680 w 1714500"/>
              <a:gd name="connsiteY5" fmla="*/ 1348740 h 1813560"/>
              <a:gd name="connsiteX6" fmla="*/ 769620 w 1714500"/>
              <a:gd name="connsiteY6" fmla="*/ 1691640 h 1813560"/>
              <a:gd name="connsiteX7" fmla="*/ 1028700 w 1714500"/>
              <a:gd name="connsiteY7" fmla="*/ 1668780 h 1813560"/>
              <a:gd name="connsiteX8" fmla="*/ 1097280 w 1714500"/>
              <a:gd name="connsiteY8" fmla="*/ 1767840 h 1813560"/>
              <a:gd name="connsiteX9" fmla="*/ 1272540 w 1714500"/>
              <a:gd name="connsiteY9" fmla="*/ 1813560 h 1813560"/>
              <a:gd name="connsiteX10" fmla="*/ 1607820 w 1714500"/>
              <a:gd name="connsiteY10" fmla="*/ 1775460 h 1813560"/>
              <a:gd name="connsiteX11" fmla="*/ 1714500 w 1714500"/>
              <a:gd name="connsiteY11" fmla="*/ 1783080 h 1813560"/>
              <a:gd name="connsiteX12" fmla="*/ 1706880 w 1714500"/>
              <a:gd name="connsiteY12" fmla="*/ 1333500 h 1813560"/>
              <a:gd name="connsiteX13" fmla="*/ 1478280 w 1714500"/>
              <a:gd name="connsiteY13" fmla="*/ 1257300 h 1813560"/>
              <a:gd name="connsiteX14" fmla="*/ 1310640 w 1714500"/>
              <a:gd name="connsiteY14" fmla="*/ 1066800 h 1813560"/>
              <a:gd name="connsiteX15" fmla="*/ 1165860 w 1714500"/>
              <a:gd name="connsiteY15" fmla="*/ 815340 h 1813560"/>
              <a:gd name="connsiteX16" fmla="*/ 960120 w 1714500"/>
              <a:gd name="connsiteY16" fmla="*/ 640080 h 1813560"/>
              <a:gd name="connsiteX17" fmla="*/ 716280 w 1714500"/>
              <a:gd name="connsiteY17" fmla="*/ 419100 h 1813560"/>
              <a:gd name="connsiteX18" fmla="*/ 419100 w 1714500"/>
              <a:gd name="connsiteY18" fmla="*/ 160020 h 1813560"/>
              <a:gd name="connsiteX19" fmla="*/ 228600 w 1714500"/>
              <a:gd name="connsiteY19" fmla="*/ 0 h 1813560"/>
              <a:gd name="connsiteX20" fmla="*/ 175260 w 1714500"/>
              <a:gd name="connsiteY20" fmla="*/ 15240 h 1813560"/>
              <a:gd name="connsiteX0" fmla="*/ 175260 w 1714500"/>
              <a:gd name="connsiteY0" fmla="*/ 15240 h 1813560"/>
              <a:gd name="connsiteX1" fmla="*/ 0 w 1714500"/>
              <a:gd name="connsiteY1" fmla="*/ 396240 h 1813560"/>
              <a:gd name="connsiteX2" fmla="*/ 30480 w 1714500"/>
              <a:gd name="connsiteY2" fmla="*/ 525780 h 1813560"/>
              <a:gd name="connsiteX3" fmla="*/ 83820 w 1714500"/>
              <a:gd name="connsiteY3" fmla="*/ 784860 h 1813560"/>
              <a:gd name="connsiteX4" fmla="*/ 137160 w 1714500"/>
              <a:gd name="connsiteY4" fmla="*/ 1021080 h 1813560"/>
              <a:gd name="connsiteX5" fmla="*/ 106680 w 1714500"/>
              <a:gd name="connsiteY5" fmla="*/ 1348740 h 1813560"/>
              <a:gd name="connsiteX6" fmla="*/ 769620 w 1714500"/>
              <a:gd name="connsiteY6" fmla="*/ 1691640 h 1813560"/>
              <a:gd name="connsiteX7" fmla="*/ 1028700 w 1714500"/>
              <a:gd name="connsiteY7" fmla="*/ 1668780 h 1813560"/>
              <a:gd name="connsiteX8" fmla="*/ 1097280 w 1714500"/>
              <a:gd name="connsiteY8" fmla="*/ 1767840 h 1813560"/>
              <a:gd name="connsiteX9" fmla="*/ 1272540 w 1714500"/>
              <a:gd name="connsiteY9" fmla="*/ 1813560 h 1813560"/>
              <a:gd name="connsiteX10" fmla="*/ 1607820 w 1714500"/>
              <a:gd name="connsiteY10" fmla="*/ 1775460 h 1813560"/>
              <a:gd name="connsiteX11" fmla="*/ 1714500 w 1714500"/>
              <a:gd name="connsiteY11" fmla="*/ 1783080 h 1813560"/>
              <a:gd name="connsiteX12" fmla="*/ 1706880 w 1714500"/>
              <a:gd name="connsiteY12" fmla="*/ 1333500 h 1813560"/>
              <a:gd name="connsiteX13" fmla="*/ 1478280 w 1714500"/>
              <a:gd name="connsiteY13" fmla="*/ 1257300 h 1813560"/>
              <a:gd name="connsiteX14" fmla="*/ 1379220 w 1714500"/>
              <a:gd name="connsiteY14" fmla="*/ 1043940 h 1813560"/>
              <a:gd name="connsiteX15" fmla="*/ 1165860 w 1714500"/>
              <a:gd name="connsiteY15" fmla="*/ 815340 h 1813560"/>
              <a:gd name="connsiteX16" fmla="*/ 960120 w 1714500"/>
              <a:gd name="connsiteY16" fmla="*/ 640080 h 1813560"/>
              <a:gd name="connsiteX17" fmla="*/ 716280 w 1714500"/>
              <a:gd name="connsiteY17" fmla="*/ 419100 h 1813560"/>
              <a:gd name="connsiteX18" fmla="*/ 419100 w 1714500"/>
              <a:gd name="connsiteY18" fmla="*/ 160020 h 1813560"/>
              <a:gd name="connsiteX19" fmla="*/ 228600 w 1714500"/>
              <a:gd name="connsiteY19" fmla="*/ 0 h 1813560"/>
              <a:gd name="connsiteX20" fmla="*/ 175260 w 1714500"/>
              <a:gd name="connsiteY20" fmla="*/ 15240 h 1813560"/>
              <a:gd name="connsiteX0" fmla="*/ 175260 w 1714500"/>
              <a:gd name="connsiteY0" fmla="*/ 15240 h 1813560"/>
              <a:gd name="connsiteX1" fmla="*/ 0 w 1714500"/>
              <a:gd name="connsiteY1" fmla="*/ 396240 h 1813560"/>
              <a:gd name="connsiteX2" fmla="*/ 30480 w 1714500"/>
              <a:gd name="connsiteY2" fmla="*/ 525780 h 1813560"/>
              <a:gd name="connsiteX3" fmla="*/ 83820 w 1714500"/>
              <a:gd name="connsiteY3" fmla="*/ 784860 h 1813560"/>
              <a:gd name="connsiteX4" fmla="*/ 137160 w 1714500"/>
              <a:gd name="connsiteY4" fmla="*/ 1021080 h 1813560"/>
              <a:gd name="connsiteX5" fmla="*/ 106680 w 1714500"/>
              <a:gd name="connsiteY5" fmla="*/ 1348740 h 1813560"/>
              <a:gd name="connsiteX6" fmla="*/ 769620 w 1714500"/>
              <a:gd name="connsiteY6" fmla="*/ 1691640 h 1813560"/>
              <a:gd name="connsiteX7" fmla="*/ 1028700 w 1714500"/>
              <a:gd name="connsiteY7" fmla="*/ 1668780 h 1813560"/>
              <a:gd name="connsiteX8" fmla="*/ 1097280 w 1714500"/>
              <a:gd name="connsiteY8" fmla="*/ 1767840 h 1813560"/>
              <a:gd name="connsiteX9" fmla="*/ 1272540 w 1714500"/>
              <a:gd name="connsiteY9" fmla="*/ 1813560 h 1813560"/>
              <a:gd name="connsiteX10" fmla="*/ 1607820 w 1714500"/>
              <a:gd name="connsiteY10" fmla="*/ 1775460 h 1813560"/>
              <a:gd name="connsiteX11" fmla="*/ 1714500 w 1714500"/>
              <a:gd name="connsiteY11" fmla="*/ 1783080 h 1813560"/>
              <a:gd name="connsiteX12" fmla="*/ 1706880 w 1714500"/>
              <a:gd name="connsiteY12" fmla="*/ 1333500 h 1813560"/>
              <a:gd name="connsiteX13" fmla="*/ 1554480 w 1714500"/>
              <a:gd name="connsiteY13" fmla="*/ 1188720 h 1813560"/>
              <a:gd name="connsiteX14" fmla="*/ 1379220 w 1714500"/>
              <a:gd name="connsiteY14" fmla="*/ 1043940 h 1813560"/>
              <a:gd name="connsiteX15" fmla="*/ 1165860 w 1714500"/>
              <a:gd name="connsiteY15" fmla="*/ 815340 h 1813560"/>
              <a:gd name="connsiteX16" fmla="*/ 960120 w 1714500"/>
              <a:gd name="connsiteY16" fmla="*/ 640080 h 1813560"/>
              <a:gd name="connsiteX17" fmla="*/ 716280 w 1714500"/>
              <a:gd name="connsiteY17" fmla="*/ 419100 h 1813560"/>
              <a:gd name="connsiteX18" fmla="*/ 419100 w 1714500"/>
              <a:gd name="connsiteY18" fmla="*/ 160020 h 1813560"/>
              <a:gd name="connsiteX19" fmla="*/ 228600 w 1714500"/>
              <a:gd name="connsiteY19" fmla="*/ 0 h 1813560"/>
              <a:gd name="connsiteX20" fmla="*/ 175260 w 1714500"/>
              <a:gd name="connsiteY20" fmla="*/ 15240 h 1813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14500" h="1813560">
                <a:moveTo>
                  <a:pt x="175260" y="15240"/>
                </a:moveTo>
                <a:lnTo>
                  <a:pt x="0" y="396240"/>
                </a:lnTo>
                <a:lnTo>
                  <a:pt x="30480" y="525780"/>
                </a:lnTo>
                <a:lnTo>
                  <a:pt x="83820" y="784860"/>
                </a:lnTo>
                <a:lnTo>
                  <a:pt x="137160" y="1021080"/>
                </a:lnTo>
                <a:lnTo>
                  <a:pt x="106680" y="1348740"/>
                </a:lnTo>
                <a:lnTo>
                  <a:pt x="769620" y="1691640"/>
                </a:lnTo>
                <a:lnTo>
                  <a:pt x="1028700" y="1668780"/>
                </a:lnTo>
                <a:lnTo>
                  <a:pt x="1097280" y="1767840"/>
                </a:lnTo>
                <a:lnTo>
                  <a:pt x="1272540" y="1813560"/>
                </a:lnTo>
                <a:lnTo>
                  <a:pt x="1607820" y="1775460"/>
                </a:lnTo>
                <a:lnTo>
                  <a:pt x="1714500" y="1783080"/>
                </a:lnTo>
                <a:lnTo>
                  <a:pt x="1706880" y="1333500"/>
                </a:lnTo>
                <a:lnTo>
                  <a:pt x="1554480" y="1188720"/>
                </a:lnTo>
                <a:lnTo>
                  <a:pt x="1379220" y="1043940"/>
                </a:lnTo>
                <a:lnTo>
                  <a:pt x="1165860" y="815340"/>
                </a:lnTo>
                <a:lnTo>
                  <a:pt x="960120" y="640080"/>
                </a:lnTo>
                <a:lnTo>
                  <a:pt x="716280" y="419100"/>
                </a:lnTo>
                <a:lnTo>
                  <a:pt x="419100" y="160020"/>
                </a:lnTo>
                <a:lnTo>
                  <a:pt x="228600" y="0"/>
                </a:lnTo>
                <a:lnTo>
                  <a:pt x="175260" y="15240"/>
                </a:lnTo>
                <a:close/>
              </a:path>
            </a:pathLst>
          </a:custGeom>
          <a:noFill/>
          <a:ln w="57150">
            <a:solidFill>
              <a:srgbClr val="FF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5-Point Star 4"/>
          <p:cNvSpPr/>
          <p:nvPr/>
        </p:nvSpPr>
        <p:spPr>
          <a:xfrm>
            <a:off x="8991600" y="3276600"/>
            <a:ext cx="914400" cy="914400"/>
          </a:xfrm>
          <a:prstGeom prst="star5">
            <a:avLst/>
          </a:prstGeom>
          <a:noFill/>
          <a:ln>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2"/>
          <p:cNvSpPr txBox="1">
            <a:spLocks/>
          </p:cNvSpPr>
          <p:nvPr/>
        </p:nvSpPr>
        <p:spPr>
          <a:xfrm>
            <a:off x="533400" y="574882"/>
            <a:ext cx="5207635" cy="692497"/>
          </a:xfrm>
          <a:prstGeom prst="rect">
            <a:avLst/>
          </a:prstGeom>
        </p:spPr>
        <p:txBody>
          <a:bodyPr vert="horz" wrap="square" lIns="0" tIns="0" rIns="0" bIns="0" rtlCol="0">
            <a:spAutoFit/>
          </a:bodyPr>
          <a:lstStyle>
            <a:lvl1pPr>
              <a:defRPr>
                <a:latin typeface="+mj-lt"/>
                <a:ea typeface="+mj-ea"/>
                <a:cs typeface="+mj-cs"/>
              </a:defRPr>
            </a:lvl1pPr>
          </a:lstStyle>
          <a:p>
            <a:pPr marL="12700"/>
            <a:r>
              <a:rPr lang="en-US" sz="4500" spc="95" dirty="0">
                <a:latin typeface="Arial Narrow" panose="020B0606020202030204" pitchFamily="34" charset="0"/>
              </a:rPr>
              <a:t>I-25 Project</a:t>
            </a:r>
            <a:endParaRPr lang="en-US" sz="4500" kern="0" spc="35" dirty="0">
              <a:solidFill>
                <a:sysClr val="windowText" lastClr="000000"/>
              </a:solidFill>
              <a:latin typeface="Arial Narrow" panose="020B0606020202030204" pitchFamily="34" charset="0"/>
            </a:endParaRPr>
          </a:p>
        </p:txBody>
      </p:sp>
      <p:sp>
        <p:nvSpPr>
          <p:cNvPr id="11" name="object 13"/>
          <p:cNvSpPr/>
          <p:nvPr/>
        </p:nvSpPr>
        <p:spPr>
          <a:xfrm>
            <a:off x="533401" y="1259705"/>
            <a:ext cx="2734055" cy="45719"/>
          </a:xfrm>
          <a:custGeom>
            <a:avLst/>
            <a:gdLst/>
            <a:ahLst/>
            <a:cxnLst/>
            <a:rect l="l" t="t" r="r" b="b"/>
            <a:pathLst>
              <a:path w="3721735">
                <a:moveTo>
                  <a:pt x="0" y="0"/>
                </a:moveTo>
                <a:lnTo>
                  <a:pt x="3721608" y="0"/>
                </a:lnTo>
              </a:path>
            </a:pathLst>
          </a:custGeom>
          <a:ln w="25400">
            <a:solidFill>
              <a:srgbClr val="B5001D"/>
            </a:solidFill>
          </a:ln>
        </p:spPr>
        <p:txBody>
          <a:bodyPr wrap="square" lIns="0" tIns="0" rIns="0" bIns="0" rtlCol="0"/>
          <a:lstStyle/>
          <a:p>
            <a:endParaRPr/>
          </a:p>
        </p:txBody>
      </p:sp>
      <p:sp>
        <p:nvSpPr>
          <p:cNvPr id="13" name="Rectangle 12"/>
          <p:cNvSpPr/>
          <p:nvPr/>
        </p:nvSpPr>
        <p:spPr>
          <a:xfrm>
            <a:off x="11649456" y="457726"/>
            <a:ext cx="3895344" cy="1444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2801600" y="7969103"/>
            <a:ext cx="2743200" cy="1555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96800" y="8763000"/>
            <a:ext cx="2857500" cy="990600"/>
          </a:xfrm>
          <a:prstGeom prst="rect">
            <a:avLst/>
          </a:prstGeom>
        </p:spPr>
      </p:pic>
      <p:sp>
        <p:nvSpPr>
          <p:cNvPr id="15" name="Rectangle 14"/>
          <p:cNvSpPr/>
          <p:nvPr/>
        </p:nvSpPr>
        <p:spPr>
          <a:xfrm>
            <a:off x="3267456" y="228600"/>
            <a:ext cx="1304544" cy="558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bject 2"/>
          <p:cNvSpPr txBox="1">
            <a:spLocks/>
          </p:cNvSpPr>
          <p:nvPr/>
        </p:nvSpPr>
        <p:spPr>
          <a:xfrm>
            <a:off x="521367" y="574882"/>
            <a:ext cx="5207635" cy="692497"/>
          </a:xfrm>
          <a:prstGeom prst="rect">
            <a:avLst/>
          </a:prstGeom>
        </p:spPr>
        <p:txBody>
          <a:bodyPr vert="horz" wrap="square" lIns="0" tIns="0" rIns="0" bIns="0" rtlCol="0">
            <a:spAutoFit/>
          </a:bodyPr>
          <a:lstStyle>
            <a:lvl1pPr>
              <a:defRPr>
                <a:latin typeface="+mj-lt"/>
                <a:ea typeface="+mj-ea"/>
                <a:cs typeface="+mj-cs"/>
              </a:defRPr>
            </a:lvl1pPr>
          </a:lstStyle>
          <a:p>
            <a:pPr marL="12700"/>
            <a:r>
              <a:rPr lang="en-US" sz="4500" spc="95" dirty="0">
                <a:latin typeface="Arial Narrow" panose="020B0606020202030204" pitchFamily="34" charset="0"/>
              </a:rPr>
              <a:t>I-25 Project</a:t>
            </a:r>
            <a:endParaRPr lang="en-US" sz="4500" kern="0" spc="35" dirty="0">
              <a:solidFill>
                <a:sysClr val="windowText" lastClr="000000"/>
              </a:solidFill>
              <a:latin typeface="Arial Narrow" panose="020B0606020202030204" pitchFamily="34" charset="0"/>
            </a:endParaRPr>
          </a:p>
        </p:txBody>
      </p:sp>
      <p:sp>
        <p:nvSpPr>
          <p:cNvPr id="17" name="object 13"/>
          <p:cNvSpPr/>
          <p:nvPr/>
        </p:nvSpPr>
        <p:spPr>
          <a:xfrm>
            <a:off x="521368" y="1259705"/>
            <a:ext cx="2734055" cy="45719"/>
          </a:xfrm>
          <a:custGeom>
            <a:avLst/>
            <a:gdLst/>
            <a:ahLst/>
            <a:cxnLst/>
            <a:rect l="l" t="t" r="r" b="b"/>
            <a:pathLst>
              <a:path w="3721735">
                <a:moveTo>
                  <a:pt x="0" y="0"/>
                </a:moveTo>
                <a:lnTo>
                  <a:pt x="3721608" y="0"/>
                </a:lnTo>
              </a:path>
            </a:pathLst>
          </a:custGeom>
          <a:ln w="25400">
            <a:solidFill>
              <a:srgbClr val="B5001D"/>
            </a:solidFill>
          </a:ln>
        </p:spPr>
        <p:txBody>
          <a:bodyPr wrap="square" lIns="0" tIns="0" rIns="0" bIns="0" rtlCol="0"/>
          <a:lstStyle/>
          <a:p>
            <a:endParaRPr/>
          </a:p>
        </p:txBody>
      </p:sp>
    </p:spTree>
    <p:extLst>
      <p:ext uri="{BB962C8B-B14F-4D97-AF65-F5344CB8AC3E}">
        <p14:creationId xmlns:p14="http://schemas.microsoft.com/office/powerpoint/2010/main" val="1885611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srcRect l="9091" r="8586" b="3878"/>
          <a:stretch/>
        </p:blipFill>
        <p:spPr>
          <a:xfrm>
            <a:off x="2895600" y="9099"/>
            <a:ext cx="12420600" cy="9668301"/>
          </a:xfrm>
          <a:prstGeom prst="rect">
            <a:avLst/>
          </a:prstGeom>
        </p:spPr>
      </p:pic>
      <p:sp>
        <p:nvSpPr>
          <p:cNvPr id="2" name="Freeform 1"/>
          <p:cNvSpPr/>
          <p:nvPr/>
        </p:nvSpPr>
        <p:spPr>
          <a:xfrm>
            <a:off x="11121788" y="2060812"/>
            <a:ext cx="4053386" cy="5036024"/>
          </a:xfrm>
          <a:custGeom>
            <a:avLst/>
            <a:gdLst>
              <a:gd name="connsiteX0" fmla="*/ 409433 w 4026090"/>
              <a:gd name="connsiteY0" fmla="*/ 0 h 5036024"/>
              <a:gd name="connsiteX1" fmla="*/ 2238233 w 4026090"/>
              <a:gd name="connsiteY1" fmla="*/ 0 h 5036024"/>
              <a:gd name="connsiteX2" fmla="*/ 2197290 w 4026090"/>
              <a:gd name="connsiteY2" fmla="*/ 1733266 h 5036024"/>
              <a:gd name="connsiteX3" fmla="*/ 4026090 w 4026090"/>
              <a:gd name="connsiteY3" fmla="*/ 2047164 h 5036024"/>
              <a:gd name="connsiteX4" fmla="*/ 4026090 w 4026090"/>
              <a:gd name="connsiteY4" fmla="*/ 4544704 h 5036024"/>
              <a:gd name="connsiteX5" fmla="*/ 2251881 w 4026090"/>
              <a:gd name="connsiteY5" fmla="*/ 4558352 h 5036024"/>
              <a:gd name="connsiteX6" fmla="*/ 2238233 w 4026090"/>
              <a:gd name="connsiteY6" fmla="*/ 5036024 h 5036024"/>
              <a:gd name="connsiteX7" fmla="*/ 1405719 w 4026090"/>
              <a:gd name="connsiteY7" fmla="*/ 4722125 h 5036024"/>
              <a:gd name="connsiteX8" fmla="*/ 914400 w 4026090"/>
              <a:gd name="connsiteY8" fmla="*/ 4271749 h 5036024"/>
              <a:gd name="connsiteX9" fmla="*/ 518615 w 4026090"/>
              <a:gd name="connsiteY9" fmla="*/ 3835021 h 5036024"/>
              <a:gd name="connsiteX10" fmla="*/ 0 w 4026090"/>
              <a:gd name="connsiteY10" fmla="*/ 3193576 h 5036024"/>
              <a:gd name="connsiteX11" fmla="*/ 232012 w 4026090"/>
              <a:gd name="connsiteY11" fmla="*/ 2934269 h 5036024"/>
              <a:gd name="connsiteX12" fmla="*/ 341194 w 4026090"/>
              <a:gd name="connsiteY12" fmla="*/ 2565779 h 5036024"/>
              <a:gd name="connsiteX13" fmla="*/ 313899 w 4026090"/>
              <a:gd name="connsiteY13" fmla="*/ 2265528 h 5036024"/>
              <a:gd name="connsiteX14" fmla="*/ 232012 w 4026090"/>
              <a:gd name="connsiteY14" fmla="*/ 1965278 h 5036024"/>
              <a:gd name="connsiteX15" fmla="*/ 95534 w 4026090"/>
              <a:gd name="connsiteY15" fmla="*/ 1665027 h 5036024"/>
              <a:gd name="connsiteX16" fmla="*/ 40943 w 4026090"/>
              <a:gd name="connsiteY16" fmla="*/ 1446663 h 5036024"/>
              <a:gd name="connsiteX17" fmla="*/ 81887 w 4026090"/>
              <a:gd name="connsiteY17" fmla="*/ 1269242 h 5036024"/>
              <a:gd name="connsiteX18" fmla="*/ 232012 w 4026090"/>
              <a:gd name="connsiteY18" fmla="*/ 955343 h 5036024"/>
              <a:gd name="connsiteX19" fmla="*/ 382137 w 4026090"/>
              <a:gd name="connsiteY19" fmla="*/ 682388 h 5036024"/>
              <a:gd name="connsiteX20" fmla="*/ 450376 w 4026090"/>
              <a:gd name="connsiteY20" fmla="*/ 354842 h 5036024"/>
              <a:gd name="connsiteX21" fmla="*/ 464024 w 4026090"/>
              <a:gd name="connsiteY21" fmla="*/ 95534 h 5036024"/>
              <a:gd name="connsiteX22" fmla="*/ 409433 w 4026090"/>
              <a:gd name="connsiteY22" fmla="*/ 0 h 5036024"/>
              <a:gd name="connsiteX0" fmla="*/ 409433 w 4053386"/>
              <a:gd name="connsiteY0" fmla="*/ 0 h 5036024"/>
              <a:gd name="connsiteX1" fmla="*/ 2238233 w 4053386"/>
              <a:gd name="connsiteY1" fmla="*/ 0 h 5036024"/>
              <a:gd name="connsiteX2" fmla="*/ 2197290 w 4053386"/>
              <a:gd name="connsiteY2" fmla="*/ 1733266 h 5036024"/>
              <a:gd name="connsiteX3" fmla="*/ 4053386 w 4053386"/>
              <a:gd name="connsiteY3" fmla="*/ 1746914 h 5036024"/>
              <a:gd name="connsiteX4" fmla="*/ 4026090 w 4053386"/>
              <a:gd name="connsiteY4" fmla="*/ 4544704 h 5036024"/>
              <a:gd name="connsiteX5" fmla="*/ 2251881 w 4053386"/>
              <a:gd name="connsiteY5" fmla="*/ 4558352 h 5036024"/>
              <a:gd name="connsiteX6" fmla="*/ 2238233 w 4053386"/>
              <a:gd name="connsiteY6" fmla="*/ 5036024 h 5036024"/>
              <a:gd name="connsiteX7" fmla="*/ 1405719 w 4053386"/>
              <a:gd name="connsiteY7" fmla="*/ 4722125 h 5036024"/>
              <a:gd name="connsiteX8" fmla="*/ 914400 w 4053386"/>
              <a:gd name="connsiteY8" fmla="*/ 4271749 h 5036024"/>
              <a:gd name="connsiteX9" fmla="*/ 518615 w 4053386"/>
              <a:gd name="connsiteY9" fmla="*/ 3835021 h 5036024"/>
              <a:gd name="connsiteX10" fmla="*/ 0 w 4053386"/>
              <a:gd name="connsiteY10" fmla="*/ 3193576 h 5036024"/>
              <a:gd name="connsiteX11" fmla="*/ 232012 w 4053386"/>
              <a:gd name="connsiteY11" fmla="*/ 2934269 h 5036024"/>
              <a:gd name="connsiteX12" fmla="*/ 341194 w 4053386"/>
              <a:gd name="connsiteY12" fmla="*/ 2565779 h 5036024"/>
              <a:gd name="connsiteX13" fmla="*/ 313899 w 4053386"/>
              <a:gd name="connsiteY13" fmla="*/ 2265528 h 5036024"/>
              <a:gd name="connsiteX14" fmla="*/ 232012 w 4053386"/>
              <a:gd name="connsiteY14" fmla="*/ 1965278 h 5036024"/>
              <a:gd name="connsiteX15" fmla="*/ 95534 w 4053386"/>
              <a:gd name="connsiteY15" fmla="*/ 1665027 h 5036024"/>
              <a:gd name="connsiteX16" fmla="*/ 40943 w 4053386"/>
              <a:gd name="connsiteY16" fmla="*/ 1446663 h 5036024"/>
              <a:gd name="connsiteX17" fmla="*/ 81887 w 4053386"/>
              <a:gd name="connsiteY17" fmla="*/ 1269242 h 5036024"/>
              <a:gd name="connsiteX18" fmla="*/ 232012 w 4053386"/>
              <a:gd name="connsiteY18" fmla="*/ 955343 h 5036024"/>
              <a:gd name="connsiteX19" fmla="*/ 382137 w 4053386"/>
              <a:gd name="connsiteY19" fmla="*/ 682388 h 5036024"/>
              <a:gd name="connsiteX20" fmla="*/ 450376 w 4053386"/>
              <a:gd name="connsiteY20" fmla="*/ 354842 h 5036024"/>
              <a:gd name="connsiteX21" fmla="*/ 464024 w 4053386"/>
              <a:gd name="connsiteY21" fmla="*/ 95534 h 5036024"/>
              <a:gd name="connsiteX22" fmla="*/ 409433 w 4053386"/>
              <a:gd name="connsiteY22" fmla="*/ 0 h 503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3386" h="5036024">
                <a:moveTo>
                  <a:pt x="409433" y="0"/>
                </a:moveTo>
                <a:lnTo>
                  <a:pt x="2238233" y="0"/>
                </a:lnTo>
                <a:lnTo>
                  <a:pt x="2197290" y="1733266"/>
                </a:lnTo>
                <a:lnTo>
                  <a:pt x="4053386" y="1746914"/>
                </a:lnTo>
                <a:lnTo>
                  <a:pt x="4026090" y="4544704"/>
                </a:lnTo>
                <a:lnTo>
                  <a:pt x="2251881" y="4558352"/>
                </a:lnTo>
                <a:lnTo>
                  <a:pt x="2238233" y="5036024"/>
                </a:lnTo>
                <a:lnTo>
                  <a:pt x="1405719" y="4722125"/>
                </a:lnTo>
                <a:lnTo>
                  <a:pt x="914400" y="4271749"/>
                </a:lnTo>
                <a:lnTo>
                  <a:pt x="518615" y="3835021"/>
                </a:lnTo>
                <a:lnTo>
                  <a:pt x="0" y="3193576"/>
                </a:lnTo>
                <a:lnTo>
                  <a:pt x="232012" y="2934269"/>
                </a:lnTo>
                <a:lnTo>
                  <a:pt x="341194" y="2565779"/>
                </a:lnTo>
                <a:lnTo>
                  <a:pt x="313899" y="2265528"/>
                </a:lnTo>
                <a:lnTo>
                  <a:pt x="232012" y="1965278"/>
                </a:lnTo>
                <a:lnTo>
                  <a:pt x="95534" y="1665027"/>
                </a:lnTo>
                <a:lnTo>
                  <a:pt x="40943" y="1446663"/>
                </a:lnTo>
                <a:lnTo>
                  <a:pt x="81887" y="1269242"/>
                </a:lnTo>
                <a:lnTo>
                  <a:pt x="232012" y="955343"/>
                </a:lnTo>
                <a:lnTo>
                  <a:pt x="382137" y="682388"/>
                </a:lnTo>
                <a:lnTo>
                  <a:pt x="450376" y="354842"/>
                </a:lnTo>
                <a:lnTo>
                  <a:pt x="464024" y="95534"/>
                </a:lnTo>
                <a:lnTo>
                  <a:pt x="409433" y="0"/>
                </a:lnTo>
                <a:close/>
              </a:path>
            </a:pathLst>
          </a:custGeom>
          <a:noFill/>
          <a:ln w="76200">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990600" y="2286000"/>
            <a:ext cx="4572000" cy="3477875"/>
          </a:xfrm>
          <a:prstGeom prst="rect">
            <a:avLst/>
          </a:prstGeom>
          <a:solidFill>
            <a:srgbClr val="005595"/>
          </a:solidFill>
          <a:ln>
            <a:noFill/>
          </a:ln>
          <a:effectLst/>
        </p:spPr>
        <p:txBody>
          <a:bodyPr wrap="square" rtlCol="0">
            <a:spAutoFit/>
          </a:bodyPr>
          <a:lstStyle/>
          <a:p>
            <a:endParaRPr lang="en-US" sz="2000" b="1" dirty="0">
              <a:solidFill>
                <a:schemeClr val="bg1"/>
              </a:solidFill>
            </a:endParaRPr>
          </a:p>
          <a:p>
            <a:pPr marL="457200" indent="-457200">
              <a:buFont typeface="Wingdings" panose="05000000000000000000" pitchFamily="2" charset="2"/>
              <a:buChar char="Ø"/>
            </a:pPr>
            <a:r>
              <a:rPr lang="en-US" sz="2000" b="1" dirty="0">
                <a:solidFill>
                  <a:schemeClr val="bg1"/>
                </a:solidFill>
              </a:rPr>
              <a:t>2,500 to 3,000 homes</a:t>
            </a:r>
            <a:br>
              <a:rPr lang="en-US" sz="2000" b="1" dirty="0">
                <a:solidFill>
                  <a:schemeClr val="bg1"/>
                </a:solidFill>
              </a:rPr>
            </a:br>
            <a:endParaRPr lang="en-US" sz="2000" b="1" dirty="0">
              <a:solidFill>
                <a:schemeClr val="bg1"/>
              </a:solidFill>
            </a:endParaRPr>
          </a:p>
          <a:p>
            <a:pPr marL="457200" indent="-457200">
              <a:buFont typeface="Wingdings" panose="05000000000000000000" pitchFamily="2" charset="2"/>
              <a:buChar char="Ø"/>
            </a:pPr>
            <a:r>
              <a:rPr lang="en-US" sz="2000" b="1" dirty="0">
                <a:solidFill>
                  <a:schemeClr val="bg1"/>
                </a:solidFill>
              </a:rPr>
              <a:t>2 to 3 villages</a:t>
            </a:r>
            <a:br>
              <a:rPr lang="en-US" sz="2000" b="1" dirty="0">
                <a:solidFill>
                  <a:schemeClr val="bg1"/>
                </a:solidFill>
              </a:rPr>
            </a:br>
            <a:endParaRPr lang="en-US" sz="2000" b="1" dirty="0">
              <a:solidFill>
                <a:schemeClr val="bg1"/>
              </a:solidFill>
            </a:endParaRPr>
          </a:p>
          <a:p>
            <a:pPr marL="457200" indent="-457200">
              <a:buFont typeface="Wingdings" panose="05000000000000000000" pitchFamily="2" charset="2"/>
              <a:buChar char="Ø"/>
            </a:pPr>
            <a:r>
              <a:rPr lang="en-US" sz="2000" b="1" dirty="0">
                <a:solidFill>
                  <a:schemeClr val="bg1"/>
                </a:solidFill>
              </a:rPr>
              <a:t>Multi-gen Offerings</a:t>
            </a:r>
            <a:br>
              <a:rPr lang="en-US" sz="2000" b="1" dirty="0">
                <a:solidFill>
                  <a:schemeClr val="bg1"/>
                </a:solidFill>
              </a:rPr>
            </a:br>
            <a:endParaRPr lang="en-US" sz="2000" b="1" dirty="0">
              <a:solidFill>
                <a:schemeClr val="bg1"/>
              </a:solidFill>
            </a:endParaRPr>
          </a:p>
          <a:p>
            <a:pPr marL="457200" indent="-457200">
              <a:buFont typeface="Wingdings" panose="05000000000000000000" pitchFamily="2" charset="2"/>
              <a:buChar char="Ø"/>
            </a:pPr>
            <a:r>
              <a:rPr lang="en-US" sz="2000" b="1" dirty="0">
                <a:solidFill>
                  <a:schemeClr val="bg1"/>
                </a:solidFill>
              </a:rPr>
              <a:t>Strong Ties to Retail and Mixed Use</a:t>
            </a:r>
            <a:br>
              <a:rPr lang="en-US" sz="2000" b="1" dirty="0">
                <a:solidFill>
                  <a:schemeClr val="bg1"/>
                </a:solidFill>
              </a:rPr>
            </a:br>
            <a:endParaRPr lang="en-US" sz="2000" b="1" dirty="0">
              <a:solidFill>
                <a:schemeClr val="bg1"/>
              </a:solidFill>
            </a:endParaRPr>
          </a:p>
          <a:p>
            <a:pPr marL="457200" indent="-457200">
              <a:buFont typeface="Wingdings" panose="05000000000000000000" pitchFamily="2" charset="2"/>
              <a:buChar char="Ø"/>
            </a:pPr>
            <a:r>
              <a:rPr lang="en-US" sz="2000" b="1" dirty="0">
                <a:solidFill>
                  <a:schemeClr val="bg1"/>
                </a:solidFill>
              </a:rPr>
              <a:t>Est Start 2019</a:t>
            </a:r>
          </a:p>
          <a:p>
            <a:pPr marL="457200" indent="-457200">
              <a:buFont typeface="Wingdings" panose="05000000000000000000" pitchFamily="2" charset="2"/>
              <a:buChar char="Ø"/>
            </a:pPr>
            <a:endParaRPr lang="en-US" sz="2000" b="1" dirty="0">
              <a:solidFill>
                <a:schemeClr val="bg1"/>
              </a:solidFill>
            </a:endParaRPr>
          </a:p>
        </p:txBody>
      </p:sp>
      <p:sp>
        <p:nvSpPr>
          <p:cNvPr id="7" name="Rectangle 6"/>
          <p:cNvSpPr/>
          <p:nvPr/>
        </p:nvSpPr>
        <p:spPr>
          <a:xfrm>
            <a:off x="11649456" y="406680"/>
            <a:ext cx="3895344" cy="1444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801600" y="7969103"/>
            <a:ext cx="2743200" cy="1555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96800" y="8763000"/>
            <a:ext cx="2857500" cy="990600"/>
          </a:xfrm>
          <a:prstGeom prst="rect">
            <a:avLst/>
          </a:prstGeom>
        </p:spPr>
      </p:pic>
      <p:sp>
        <p:nvSpPr>
          <p:cNvPr id="13" name="Rectangle 12"/>
          <p:cNvSpPr/>
          <p:nvPr/>
        </p:nvSpPr>
        <p:spPr>
          <a:xfrm>
            <a:off x="3581400" y="9099"/>
            <a:ext cx="762000" cy="829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2"/>
          <p:cNvSpPr txBox="1">
            <a:spLocks/>
          </p:cNvSpPr>
          <p:nvPr/>
        </p:nvSpPr>
        <p:spPr>
          <a:xfrm>
            <a:off x="521367" y="574882"/>
            <a:ext cx="5207635" cy="692497"/>
          </a:xfrm>
          <a:prstGeom prst="rect">
            <a:avLst/>
          </a:prstGeom>
        </p:spPr>
        <p:txBody>
          <a:bodyPr vert="horz" wrap="square" lIns="0" tIns="0" rIns="0" bIns="0" rtlCol="0">
            <a:spAutoFit/>
          </a:bodyPr>
          <a:lstStyle>
            <a:lvl1pPr>
              <a:defRPr>
                <a:latin typeface="+mj-lt"/>
                <a:ea typeface="+mj-ea"/>
                <a:cs typeface="+mj-cs"/>
              </a:defRPr>
            </a:lvl1pPr>
          </a:lstStyle>
          <a:p>
            <a:pPr marL="12700"/>
            <a:r>
              <a:rPr lang="en-US" sz="4500" spc="95" dirty="0">
                <a:latin typeface="Arial Narrow" panose="020B0606020202030204" pitchFamily="34" charset="0"/>
              </a:rPr>
              <a:t>Eastside MPC</a:t>
            </a:r>
            <a:endParaRPr lang="en-US" sz="4500" kern="0" spc="35" dirty="0">
              <a:solidFill>
                <a:sysClr val="windowText" lastClr="000000"/>
              </a:solidFill>
              <a:latin typeface="Arial Narrow" panose="020B0606020202030204" pitchFamily="34" charset="0"/>
            </a:endParaRPr>
          </a:p>
        </p:txBody>
      </p:sp>
      <p:sp>
        <p:nvSpPr>
          <p:cNvPr id="11" name="object 13"/>
          <p:cNvSpPr/>
          <p:nvPr/>
        </p:nvSpPr>
        <p:spPr>
          <a:xfrm>
            <a:off x="521368" y="1259705"/>
            <a:ext cx="3212432" cy="144278"/>
          </a:xfrm>
          <a:custGeom>
            <a:avLst/>
            <a:gdLst/>
            <a:ahLst/>
            <a:cxnLst/>
            <a:rect l="l" t="t" r="r" b="b"/>
            <a:pathLst>
              <a:path w="3721735">
                <a:moveTo>
                  <a:pt x="0" y="0"/>
                </a:moveTo>
                <a:lnTo>
                  <a:pt x="3721608" y="0"/>
                </a:lnTo>
              </a:path>
            </a:pathLst>
          </a:custGeom>
          <a:ln w="25400">
            <a:solidFill>
              <a:srgbClr val="B5001D"/>
            </a:solidFill>
          </a:ln>
        </p:spPr>
        <p:txBody>
          <a:bodyPr wrap="square" lIns="0" tIns="0" rIns="0" bIns="0" rtlCol="0"/>
          <a:lstStyle/>
          <a:p>
            <a:endParaRPr/>
          </a:p>
        </p:txBody>
      </p:sp>
    </p:spTree>
    <p:extLst>
      <p:ext uri="{BB962C8B-B14F-4D97-AF65-F5344CB8AC3E}">
        <p14:creationId xmlns:p14="http://schemas.microsoft.com/office/powerpoint/2010/main" val="3103212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srcRect l="8624" r="8548" b="3788"/>
          <a:stretch/>
        </p:blipFill>
        <p:spPr>
          <a:xfrm>
            <a:off x="2819400" y="457200"/>
            <a:ext cx="12496800" cy="9677400"/>
          </a:xfrm>
          <a:prstGeom prst="rect">
            <a:avLst/>
          </a:prstGeom>
        </p:spPr>
      </p:pic>
      <p:sp>
        <p:nvSpPr>
          <p:cNvPr id="2" name="Freeform 1"/>
          <p:cNvSpPr/>
          <p:nvPr/>
        </p:nvSpPr>
        <p:spPr>
          <a:xfrm>
            <a:off x="4024952" y="1589964"/>
            <a:ext cx="3712191" cy="1583140"/>
          </a:xfrm>
          <a:custGeom>
            <a:avLst/>
            <a:gdLst>
              <a:gd name="connsiteX0" fmla="*/ 13648 w 3712191"/>
              <a:gd name="connsiteY0" fmla="*/ 13648 h 1583140"/>
              <a:gd name="connsiteX1" fmla="*/ 2661314 w 3712191"/>
              <a:gd name="connsiteY1" fmla="*/ 0 h 1583140"/>
              <a:gd name="connsiteX2" fmla="*/ 3712191 w 3712191"/>
              <a:gd name="connsiteY2" fmla="*/ 955343 h 1583140"/>
              <a:gd name="connsiteX3" fmla="*/ 3521123 w 3712191"/>
              <a:gd name="connsiteY3" fmla="*/ 1583140 h 1583140"/>
              <a:gd name="connsiteX4" fmla="*/ 3057099 w 3712191"/>
              <a:gd name="connsiteY4" fmla="*/ 1569493 h 1583140"/>
              <a:gd name="connsiteX5" fmla="*/ 2743200 w 3712191"/>
              <a:gd name="connsiteY5" fmla="*/ 1569493 h 1583140"/>
              <a:gd name="connsiteX6" fmla="*/ 2347415 w 3712191"/>
              <a:gd name="connsiteY6" fmla="*/ 1241946 h 1583140"/>
              <a:gd name="connsiteX7" fmla="*/ 2156347 w 3712191"/>
              <a:gd name="connsiteY7" fmla="*/ 928048 h 1583140"/>
              <a:gd name="connsiteX8" fmla="*/ 1856096 w 3712191"/>
              <a:gd name="connsiteY8" fmla="*/ 887105 h 1583140"/>
              <a:gd name="connsiteX9" fmla="*/ 1514902 w 3712191"/>
              <a:gd name="connsiteY9" fmla="*/ 928048 h 1583140"/>
              <a:gd name="connsiteX10" fmla="*/ 1119117 w 3712191"/>
              <a:gd name="connsiteY10" fmla="*/ 941696 h 1583140"/>
              <a:gd name="connsiteX11" fmla="*/ 859809 w 3712191"/>
              <a:gd name="connsiteY11" fmla="*/ 873457 h 1583140"/>
              <a:gd name="connsiteX12" fmla="*/ 627797 w 3712191"/>
              <a:gd name="connsiteY12" fmla="*/ 696036 h 1583140"/>
              <a:gd name="connsiteX13" fmla="*/ 423081 w 3712191"/>
              <a:gd name="connsiteY13" fmla="*/ 545911 h 1583140"/>
              <a:gd name="connsiteX14" fmla="*/ 259308 w 3712191"/>
              <a:gd name="connsiteY14" fmla="*/ 532263 h 1583140"/>
              <a:gd name="connsiteX15" fmla="*/ 0 w 3712191"/>
              <a:gd name="connsiteY15" fmla="*/ 504967 h 1583140"/>
              <a:gd name="connsiteX16" fmla="*/ 13648 w 3712191"/>
              <a:gd name="connsiteY16" fmla="*/ 13648 h 158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2191" h="1583140">
                <a:moveTo>
                  <a:pt x="13648" y="13648"/>
                </a:moveTo>
                <a:lnTo>
                  <a:pt x="2661314" y="0"/>
                </a:lnTo>
                <a:lnTo>
                  <a:pt x="3712191" y="955343"/>
                </a:lnTo>
                <a:lnTo>
                  <a:pt x="3521123" y="1583140"/>
                </a:lnTo>
                <a:lnTo>
                  <a:pt x="3057099" y="1569493"/>
                </a:lnTo>
                <a:lnTo>
                  <a:pt x="2743200" y="1569493"/>
                </a:lnTo>
                <a:lnTo>
                  <a:pt x="2347415" y="1241946"/>
                </a:lnTo>
                <a:lnTo>
                  <a:pt x="2156347" y="928048"/>
                </a:lnTo>
                <a:lnTo>
                  <a:pt x="1856096" y="887105"/>
                </a:lnTo>
                <a:lnTo>
                  <a:pt x="1514902" y="928048"/>
                </a:lnTo>
                <a:lnTo>
                  <a:pt x="1119117" y="941696"/>
                </a:lnTo>
                <a:lnTo>
                  <a:pt x="859809" y="873457"/>
                </a:lnTo>
                <a:lnTo>
                  <a:pt x="627797" y="696036"/>
                </a:lnTo>
                <a:lnTo>
                  <a:pt x="423081" y="545911"/>
                </a:lnTo>
                <a:lnTo>
                  <a:pt x="259308" y="532263"/>
                </a:lnTo>
                <a:lnTo>
                  <a:pt x="0" y="504967"/>
                </a:lnTo>
                <a:lnTo>
                  <a:pt x="13648" y="13648"/>
                </a:lnTo>
                <a:close/>
              </a:path>
            </a:pathLst>
          </a:custGeom>
          <a:noFill/>
          <a:ln w="76200">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649456" y="765437"/>
            <a:ext cx="3895344" cy="1444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2801600" y="8001000"/>
            <a:ext cx="2743200" cy="1555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581400" y="9099"/>
            <a:ext cx="762000" cy="1394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2"/>
          <p:cNvSpPr txBox="1">
            <a:spLocks/>
          </p:cNvSpPr>
          <p:nvPr/>
        </p:nvSpPr>
        <p:spPr>
          <a:xfrm>
            <a:off x="521367" y="574882"/>
            <a:ext cx="5207635" cy="692497"/>
          </a:xfrm>
          <a:prstGeom prst="rect">
            <a:avLst/>
          </a:prstGeom>
        </p:spPr>
        <p:txBody>
          <a:bodyPr vert="horz" wrap="square" lIns="0" tIns="0" rIns="0" bIns="0" rtlCol="0">
            <a:spAutoFit/>
          </a:bodyPr>
          <a:lstStyle>
            <a:lvl1pPr>
              <a:defRPr>
                <a:latin typeface="+mj-lt"/>
                <a:ea typeface="+mj-ea"/>
                <a:cs typeface="+mj-cs"/>
              </a:defRPr>
            </a:lvl1pPr>
          </a:lstStyle>
          <a:p>
            <a:pPr marL="12700"/>
            <a:r>
              <a:rPr lang="en-US" sz="4500" spc="95" dirty="0">
                <a:latin typeface="Arial Narrow" panose="020B0606020202030204" pitchFamily="34" charset="0"/>
              </a:rPr>
              <a:t>Centerra Industrial</a:t>
            </a:r>
            <a:endParaRPr lang="en-US" sz="4500" kern="0" spc="35" dirty="0">
              <a:solidFill>
                <a:sysClr val="windowText" lastClr="000000"/>
              </a:solidFill>
              <a:latin typeface="Arial Narrow" panose="020B0606020202030204" pitchFamily="34" charset="0"/>
            </a:endParaRPr>
          </a:p>
        </p:txBody>
      </p:sp>
      <p:sp>
        <p:nvSpPr>
          <p:cNvPr id="4" name="TextBox 3"/>
          <p:cNvSpPr txBox="1"/>
          <p:nvPr/>
        </p:nvSpPr>
        <p:spPr>
          <a:xfrm>
            <a:off x="778396" y="4136172"/>
            <a:ext cx="4966648" cy="5016758"/>
          </a:xfrm>
          <a:prstGeom prst="rect">
            <a:avLst/>
          </a:prstGeom>
          <a:solidFill>
            <a:srgbClr val="005595"/>
          </a:solidFill>
          <a:ln>
            <a:noFill/>
          </a:ln>
          <a:effectLst/>
        </p:spPr>
        <p:txBody>
          <a:bodyPr wrap="square" rtlCol="0">
            <a:spAutoFit/>
          </a:bodyPr>
          <a:lstStyle/>
          <a:p>
            <a:endParaRPr lang="en-US" sz="2000" b="1" dirty="0">
              <a:solidFill>
                <a:schemeClr val="bg1"/>
              </a:solidFill>
            </a:endParaRPr>
          </a:p>
          <a:p>
            <a:r>
              <a:rPr lang="en-US" sz="2000" b="1" dirty="0">
                <a:solidFill>
                  <a:schemeClr val="bg1"/>
                </a:solidFill>
              </a:rPr>
              <a:t>Centerra Industrial / Logistics Hub</a:t>
            </a:r>
          </a:p>
          <a:p>
            <a:pPr marL="457200" indent="-457200">
              <a:buFont typeface="Wingdings" panose="05000000000000000000" pitchFamily="2" charset="2"/>
              <a:buChar char="Ø"/>
            </a:pPr>
            <a:endParaRPr lang="en-US" sz="2000" b="1" dirty="0">
              <a:solidFill>
                <a:schemeClr val="bg1"/>
              </a:solidFill>
            </a:endParaRPr>
          </a:p>
          <a:p>
            <a:pPr marL="457200" indent="-457200">
              <a:buFont typeface="Wingdings" panose="05000000000000000000" pitchFamily="2" charset="2"/>
              <a:buChar char="Ø"/>
            </a:pPr>
            <a:r>
              <a:rPr lang="en-US" sz="2000" b="1" dirty="0">
                <a:solidFill>
                  <a:schemeClr val="bg1"/>
                </a:solidFill>
              </a:rPr>
              <a:t>Industrial I Building 100% leased!!</a:t>
            </a:r>
            <a:br>
              <a:rPr lang="en-US" sz="2000" b="1" dirty="0">
                <a:solidFill>
                  <a:schemeClr val="bg1"/>
                </a:solidFill>
              </a:rPr>
            </a:br>
            <a:endParaRPr lang="en-US" sz="2000" b="1" dirty="0">
              <a:solidFill>
                <a:schemeClr val="bg1"/>
              </a:solidFill>
            </a:endParaRPr>
          </a:p>
          <a:p>
            <a:pPr marL="457200" indent="-457200">
              <a:buFont typeface="Wingdings" panose="05000000000000000000" pitchFamily="2" charset="2"/>
              <a:buChar char="Ø"/>
            </a:pPr>
            <a:r>
              <a:rPr lang="en-US" sz="2000" b="1" dirty="0">
                <a:solidFill>
                  <a:schemeClr val="bg1"/>
                </a:solidFill>
              </a:rPr>
              <a:t>6-7 Buildings total</a:t>
            </a:r>
            <a:br>
              <a:rPr lang="en-US" sz="2000" b="1" dirty="0">
                <a:solidFill>
                  <a:schemeClr val="bg1"/>
                </a:solidFill>
              </a:rPr>
            </a:br>
            <a:endParaRPr lang="en-US" sz="2000" b="1" dirty="0">
              <a:solidFill>
                <a:schemeClr val="bg1"/>
              </a:solidFill>
            </a:endParaRPr>
          </a:p>
          <a:p>
            <a:pPr marL="457200" indent="-457200">
              <a:buFont typeface="Wingdings" panose="05000000000000000000" pitchFamily="2" charset="2"/>
              <a:buChar char="Ø"/>
            </a:pPr>
            <a:r>
              <a:rPr lang="en-US" sz="2000" b="1" dirty="0">
                <a:solidFill>
                  <a:schemeClr val="bg1"/>
                </a:solidFill>
              </a:rPr>
              <a:t>Just announced 84k SF Industrial II building </a:t>
            </a:r>
            <a:br>
              <a:rPr lang="en-US" sz="2000" b="1" dirty="0">
                <a:solidFill>
                  <a:schemeClr val="bg1"/>
                </a:solidFill>
              </a:rPr>
            </a:br>
            <a:endParaRPr lang="en-US" sz="2000" b="1" dirty="0">
              <a:solidFill>
                <a:schemeClr val="bg1"/>
              </a:solidFill>
            </a:endParaRPr>
          </a:p>
          <a:p>
            <a:pPr marL="457200" indent="-457200">
              <a:buFont typeface="Wingdings" panose="05000000000000000000" pitchFamily="2" charset="2"/>
              <a:buChar char="Ø"/>
            </a:pPr>
            <a:r>
              <a:rPr lang="en-US" sz="2000" b="1" dirty="0">
                <a:solidFill>
                  <a:schemeClr val="bg1"/>
                </a:solidFill>
              </a:rPr>
              <a:t>Ranging from </a:t>
            </a:r>
            <a:br>
              <a:rPr lang="en-US" sz="2000" b="1" dirty="0">
                <a:solidFill>
                  <a:schemeClr val="bg1"/>
                </a:solidFill>
              </a:rPr>
            </a:br>
            <a:r>
              <a:rPr lang="en-US" sz="2000" b="1" dirty="0">
                <a:solidFill>
                  <a:schemeClr val="bg1"/>
                </a:solidFill>
              </a:rPr>
              <a:t>86k to 170k SF</a:t>
            </a:r>
            <a:br>
              <a:rPr lang="en-US" sz="2000" b="1" dirty="0">
                <a:solidFill>
                  <a:schemeClr val="bg1"/>
                </a:solidFill>
              </a:rPr>
            </a:br>
            <a:endParaRPr lang="en-US" sz="2000" b="1" dirty="0">
              <a:solidFill>
                <a:schemeClr val="bg1"/>
              </a:solidFill>
            </a:endParaRPr>
          </a:p>
          <a:p>
            <a:pPr marL="457200" indent="-457200">
              <a:buFont typeface="Wingdings" panose="05000000000000000000" pitchFamily="2" charset="2"/>
              <a:buChar char="Ø"/>
            </a:pPr>
            <a:r>
              <a:rPr lang="en-US" sz="2000" b="1" dirty="0">
                <a:solidFill>
                  <a:schemeClr val="bg1"/>
                </a:solidFill>
              </a:rPr>
              <a:t>Designed to Meet Demand for                 e-commerce and Logistics Industries</a:t>
            </a:r>
          </a:p>
          <a:p>
            <a:pPr marL="457200" indent="-457200">
              <a:buFont typeface="Wingdings" panose="05000000000000000000" pitchFamily="2" charset="2"/>
              <a:buChar char="Ø"/>
            </a:pPr>
            <a:endParaRPr lang="en-US" sz="2000" b="1" dirty="0">
              <a:solidFill>
                <a:schemeClr val="bg1"/>
              </a:solidFill>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7871" b="19094"/>
          <a:stretch/>
        </p:blipFill>
        <p:spPr>
          <a:xfrm>
            <a:off x="5729002" y="3502386"/>
            <a:ext cx="10008697" cy="4727214"/>
          </a:xfrm>
          <a:prstGeom prst="rect">
            <a:avLst/>
          </a:prstGeom>
          <a:ln>
            <a:noFill/>
          </a:ln>
          <a:effectLst>
            <a:outerShdw blurRad="292100" dist="139700" dir="2700000" algn="tl" rotWithShape="0">
              <a:srgbClr val="333333">
                <a:alpha val="65000"/>
              </a:srgbClr>
            </a:outerShdw>
          </a:effectLst>
        </p:spPr>
      </p:pic>
      <p:sp>
        <p:nvSpPr>
          <p:cNvPr id="13" name="object 13"/>
          <p:cNvSpPr/>
          <p:nvPr/>
        </p:nvSpPr>
        <p:spPr>
          <a:xfrm>
            <a:off x="521368" y="1259705"/>
            <a:ext cx="4203032" cy="188768"/>
          </a:xfrm>
          <a:custGeom>
            <a:avLst/>
            <a:gdLst/>
            <a:ahLst/>
            <a:cxnLst/>
            <a:rect l="l" t="t" r="r" b="b"/>
            <a:pathLst>
              <a:path w="3721735">
                <a:moveTo>
                  <a:pt x="0" y="0"/>
                </a:moveTo>
                <a:lnTo>
                  <a:pt x="3721608" y="0"/>
                </a:lnTo>
              </a:path>
            </a:pathLst>
          </a:custGeom>
          <a:ln w="25400">
            <a:solidFill>
              <a:srgbClr val="B5001D"/>
            </a:solidFill>
          </a:ln>
        </p:spPr>
        <p:txBody>
          <a:bodyPr wrap="square" lIns="0" tIns="0" rIns="0" bIns="0" rtlCol="0"/>
          <a:lstStyle/>
          <a:p>
            <a:endParaRPr/>
          </a:p>
        </p:txBody>
      </p:sp>
      <p:sp>
        <p:nvSpPr>
          <p:cNvPr id="15" name="Rectangle 14"/>
          <p:cNvSpPr/>
          <p:nvPr/>
        </p:nvSpPr>
        <p:spPr>
          <a:xfrm>
            <a:off x="11649456" y="8639725"/>
            <a:ext cx="3895344" cy="1444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96800" y="8763000"/>
            <a:ext cx="2857500" cy="990600"/>
          </a:xfrm>
          <a:prstGeom prst="rect">
            <a:avLst/>
          </a:prstGeom>
        </p:spPr>
      </p:pic>
    </p:spTree>
    <p:extLst>
      <p:ext uri="{BB962C8B-B14F-4D97-AF65-F5344CB8AC3E}">
        <p14:creationId xmlns:p14="http://schemas.microsoft.com/office/powerpoint/2010/main" val="366988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7"/>
          </p:nvPr>
        </p:nvSpPr>
        <p:spPr/>
        <p:txBody>
          <a:bodyPr/>
          <a:lstStyle/>
          <a:p>
            <a:fld id="{B6F15528-21DE-4FAA-801E-634DDDAF4B2B}" type="slidenum">
              <a:rPr lang="en-US" smtClean="0"/>
              <a:t>8</a:t>
            </a:fld>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3355753566"/>
              </p:ext>
            </p:extLst>
          </p:nvPr>
        </p:nvGraphicFramePr>
        <p:xfrm>
          <a:off x="1828800" y="228600"/>
          <a:ext cx="12479447" cy="9628632"/>
        </p:xfrm>
        <a:graphic>
          <a:graphicData uri="http://schemas.openxmlformats.org/presentationml/2006/ole">
            <mc:AlternateContent xmlns:mc="http://schemas.openxmlformats.org/markup-compatibility/2006">
              <mc:Choice xmlns:v="urn:schemas-microsoft-com:vml" Requires="v">
                <p:oleObj spid="_x0000_s1030" name="Document" r:id="rId3" imgW="10068966" imgH="7768469" progId="Word.Document.12">
                  <p:embed/>
                </p:oleObj>
              </mc:Choice>
              <mc:Fallback>
                <p:oleObj name="Document" r:id="rId3" imgW="10068966" imgH="7768469" progId="Word.Document.12">
                  <p:embed/>
                  <p:pic>
                    <p:nvPicPr>
                      <p:cNvPr id="0" name=""/>
                      <p:cNvPicPr/>
                      <p:nvPr/>
                    </p:nvPicPr>
                    <p:blipFill>
                      <a:blip r:embed="rId4"/>
                      <a:stretch>
                        <a:fillRect/>
                      </a:stretch>
                    </p:blipFill>
                    <p:spPr>
                      <a:xfrm>
                        <a:off x="1828800" y="228600"/>
                        <a:ext cx="12479447" cy="9628632"/>
                      </a:xfrm>
                      <a:prstGeom prst="rect">
                        <a:avLst/>
                      </a:prstGeom>
                    </p:spPr>
                  </p:pic>
                </p:oleObj>
              </mc:Fallback>
            </mc:AlternateContent>
          </a:graphicData>
        </a:graphic>
      </p:graphicFrame>
    </p:spTree>
    <p:extLst>
      <p:ext uri="{BB962C8B-B14F-4D97-AF65-F5344CB8AC3E}">
        <p14:creationId xmlns:p14="http://schemas.microsoft.com/office/powerpoint/2010/main" val="9103869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8795</TotalTime>
  <Words>254</Words>
  <Application>Microsoft Macintosh PowerPoint</Application>
  <PresentationFormat>Custom</PresentationFormat>
  <Paragraphs>73</Paragraphs>
  <Slides>8</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8</vt:i4>
      </vt:variant>
    </vt:vector>
  </HeadingPairs>
  <TitlesOfParts>
    <vt:vector size="15" baseType="lpstr">
      <vt:lpstr>Arial</vt:lpstr>
      <vt:lpstr>Arial Narrow</vt:lpstr>
      <vt:lpstr>Calibri</vt:lpstr>
      <vt:lpstr>Tahoma</vt:lpstr>
      <vt:lpstr>Wingdings</vt: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VISION OF GREAT</dc:title>
  <dc:creator>Celeste Smith</dc:creator>
  <cp:lastModifiedBy>Sarah Grosboll</cp:lastModifiedBy>
  <cp:revision>217</cp:revision>
  <cp:lastPrinted>2017-02-21T21:44:19Z</cp:lastPrinted>
  <dcterms:created xsi:type="dcterms:W3CDTF">2016-06-17T15:17:24Z</dcterms:created>
  <dcterms:modified xsi:type="dcterms:W3CDTF">2017-02-22T01:33:21Z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2016-05-25T00:00:00Z</vt:filetime>
  </property>
  <property fmtid="{D5CDD505-2E9C-101B-9397-08002B2CF9AE}" pid="3" name="Creator">
    <vt:lpwstr>Adobe InDesign CC 2015 (Windows)</vt:lpwstr>
  </property>
  <property fmtid="{D5CDD505-2E9C-101B-9397-08002B2CF9AE}" pid="4" name="LastSaved">
    <vt:filetime>2016-06-17T00:00:00Z</vt:filetime>
  </property>
</Properties>
</file>